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Poppins" charset="1" panose="00000500000000000000"/>
      <p:regular r:id="rId44"/>
    </p:embeddedFont>
    <p:embeddedFont>
      <p:font typeface="Poppins Light" charset="1" panose="00000400000000000000"/>
      <p:regular r:id="rId45"/>
    </p:embeddedFont>
    <p:embeddedFont>
      <p:font typeface="Barlow Bold" charset="1" panose="00000800000000000000"/>
      <p:regular r:id="rId46"/>
    </p:embeddedFont>
    <p:embeddedFont>
      <p:font typeface="Barlow" charset="1" panose="00000500000000000000"/>
      <p:regular r:id="rId47"/>
    </p:embeddedFont>
    <p:embeddedFont>
      <p:font typeface="Canva Sans Bold" charset="1" panose="020B08030305010401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3114675"/>
            <a:ext cx="12942131" cy="1828848"/>
          </a:xfrm>
          <a:prstGeom prst="rect">
            <a:avLst/>
          </a:prstGeom>
        </p:spPr>
        <p:txBody>
          <a:bodyPr anchor="t" rtlCol="false" tIns="0" lIns="0" bIns="0" rIns="0">
            <a:spAutoFit/>
          </a:bodyPr>
          <a:lstStyle/>
          <a:p>
            <a:pPr algn="l" marL="0" indent="0" lvl="0">
              <a:lnSpc>
                <a:spcPts val="3672"/>
              </a:lnSpc>
              <a:spcBef>
                <a:spcPct val="0"/>
              </a:spcBef>
            </a:pPr>
            <a:r>
              <a:rPr lang="en-US" sz="2623" spc="65">
                <a:solidFill>
                  <a:srgbClr val="000000"/>
                </a:solidFill>
                <a:latin typeface="Poppins"/>
                <a:ea typeface="Poppins"/>
                <a:cs typeface="Poppins"/>
                <a:sym typeface="Poppins"/>
              </a:rPr>
              <a:t>COMPARATIVE ANALYSIS OF IL1B FOR DIFFERENT STAGE OF CERVICAL CANCER USING ANTI-PAPILLOMA VIRAL DRUGS.</a:t>
            </a:r>
          </a:p>
          <a:p>
            <a:pPr algn="l" marL="0" indent="0" lvl="0">
              <a:lnSpc>
                <a:spcPts val="3672"/>
              </a:lnSpc>
              <a:spcBef>
                <a:spcPct val="0"/>
              </a:spcBef>
            </a:pPr>
            <a:r>
              <a:rPr lang="en-US" sz="2623" spc="65">
                <a:solidFill>
                  <a:srgbClr val="000000"/>
                </a:solidFill>
                <a:latin typeface="Poppins"/>
                <a:ea typeface="Poppins"/>
                <a:cs typeface="Poppins"/>
                <a:sym typeface="Poppins"/>
              </a:rPr>
              <a:t>Enhanced with machine learning to uncover gene-stage correlations and automate early-stage drug screening workflows.</a:t>
            </a:r>
          </a:p>
        </p:txBody>
      </p:sp>
      <p:sp>
        <p:nvSpPr>
          <p:cNvPr name="TextBox 3" id="3"/>
          <p:cNvSpPr txBox="true"/>
          <p:nvPr/>
        </p:nvSpPr>
        <p:spPr>
          <a:xfrm rot="0">
            <a:off x="1028700" y="5109422"/>
            <a:ext cx="12856727" cy="1371648"/>
          </a:xfrm>
          <a:prstGeom prst="rect">
            <a:avLst/>
          </a:prstGeom>
        </p:spPr>
        <p:txBody>
          <a:bodyPr anchor="t" rtlCol="false" tIns="0" lIns="0" bIns="0" rIns="0">
            <a:spAutoFit/>
          </a:bodyPr>
          <a:lstStyle/>
          <a:p>
            <a:pPr algn="l" marL="0" indent="0" lvl="0">
              <a:lnSpc>
                <a:spcPts val="3672"/>
              </a:lnSpc>
              <a:spcBef>
                <a:spcPct val="0"/>
              </a:spcBef>
            </a:pPr>
            <a:r>
              <a:rPr lang="en-US" sz="2623" spc="65">
                <a:solidFill>
                  <a:srgbClr val="000000"/>
                </a:solidFill>
                <a:latin typeface="Poppins"/>
                <a:ea typeface="Poppins"/>
                <a:cs typeface="Poppins"/>
                <a:sym typeface="Poppins"/>
              </a:rPr>
              <a:t>Guide: MS. Samiksha Garse </a:t>
            </a:r>
          </a:p>
          <a:p>
            <a:pPr algn="l" marL="0" indent="0" lvl="0">
              <a:lnSpc>
                <a:spcPts val="3672"/>
              </a:lnSpc>
              <a:spcBef>
                <a:spcPct val="0"/>
              </a:spcBef>
            </a:pPr>
            <a:r>
              <a:rPr lang="en-US" sz="2623" spc="65">
                <a:solidFill>
                  <a:srgbClr val="000000"/>
                </a:solidFill>
                <a:latin typeface="Poppins"/>
                <a:ea typeface="Poppins"/>
                <a:cs typeface="Poppins"/>
                <a:sym typeface="Poppins"/>
              </a:rPr>
              <a:t>Student Name: Namandeep Singh Nayyar </a:t>
            </a:r>
          </a:p>
          <a:p>
            <a:pPr algn="l" marL="0" indent="0" lvl="0">
              <a:lnSpc>
                <a:spcPts val="3672"/>
              </a:lnSpc>
              <a:spcBef>
                <a:spcPct val="0"/>
              </a:spcBef>
            </a:pPr>
            <a:r>
              <a:rPr lang="en-US" sz="2623" spc="65">
                <a:solidFill>
                  <a:srgbClr val="000000"/>
                </a:solidFill>
                <a:latin typeface="Poppins"/>
                <a:ea typeface="Poppins"/>
                <a:cs typeface="Poppins"/>
                <a:sym typeface="Poppins"/>
              </a:rPr>
              <a:t>Roll No. BID-19009</a:t>
            </a:r>
          </a:p>
        </p:txBody>
      </p:sp>
      <p:grpSp>
        <p:nvGrpSpPr>
          <p:cNvPr name="Group 4" id="4"/>
          <p:cNvGrpSpPr/>
          <p:nvPr/>
        </p:nvGrpSpPr>
        <p:grpSpPr>
          <a:xfrm rot="0">
            <a:off x="14533478" y="6532478"/>
            <a:ext cx="3754522" cy="3754522"/>
            <a:chOff x="0" y="0"/>
            <a:chExt cx="5006029" cy="5006029"/>
          </a:xfrm>
        </p:grpSpPr>
        <p:grpSp>
          <p:nvGrpSpPr>
            <p:cNvPr name="Group 5" id="5"/>
            <p:cNvGrpSpPr/>
            <p:nvPr/>
          </p:nvGrpSpPr>
          <p:grpSpPr>
            <a:xfrm rot="0">
              <a:off x="2503014" y="2503014"/>
              <a:ext cx="1251507" cy="1251507"/>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7" id="7"/>
            <p:cNvGrpSpPr/>
            <p:nvPr/>
          </p:nvGrpSpPr>
          <p:grpSpPr>
            <a:xfrm rot="0">
              <a:off x="2503014" y="1251507"/>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9" id="9"/>
            <p:cNvGrpSpPr/>
            <p:nvPr/>
          </p:nvGrpSpPr>
          <p:grpSpPr>
            <a:xfrm rot="0">
              <a:off x="1251507" y="2503014"/>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1" id="11"/>
            <p:cNvGrpSpPr/>
            <p:nvPr/>
          </p:nvGrpSpPr>
          <p:grpSpPr>
            <a:xfrm rot="0">
              <a:off x="3754522" y="3754522"/>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3" id="13"/>
            <p:cNvGrpSpPr/>
            <p:nvPr/>
          </p:nvGrpSpPr>
          <p:grpSpPr>
            <a:xfrm rot="0">
              <a:off x="3754522" y="2503014"/>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5" id="15"/>
            <p:cNvGrpSpPr/>
            <p:nvPr/>
          </p:nvGrpSpPr>
          <p:grpSpPr>
            <a:xfrm rot="0">
              <a:off x="2503014" y="3754522"/>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7" id="17"/>
            <p:cNvGrpSpPr/>
            <p:nvPr/>
          </p:nvGrpSpPr>
          <p:grpSpPr>
            <a:xfrm rot="0">
              <a:off x="3754522" y="1251507"/>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9" id="19"/>
            <p:cNvGrpSpPr/>
            <p:nvPr/>
          </p:nvGrpSpPr>
          <p:grpSpPr>
            <a:xfrm rot="0">
              <a:off x="1251507" y="3754522"/>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21" id="21"/>
            <p:cNvGrpSpPr/>
            <p:nvPr/>
          </p:nvGrpSpPr>
          <p:grpSpPr>
            <a:xfrm rot="0">
              <a:off x="3754522" y="0"/>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23" id="23"/>
            <p:cNvGrpSpPr/>
            <p:nvPr/>
          </p:nvGrpSpPr>
          <p:grpSpPr>
            <a:xfrm rot="0">
              <a:off x="0" y="3754522"/>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25" id="25"/>
            <p:cNvGrpSpPr/>
            <p:nvPr/>
          </p:nvGrpSpPr>
          <p:grpSpPr>
            <a:xfrm rot="0">
              <a:off x="2503014" y="1251507"/>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2204447" y="529781"/>
            <a:ext cx="1888436" cy="687114"/>
          </a:xfrm>
          <a:prstGeom prst="rect">
            <a:avLst/>
          </a:prstGeom>
        </p:spPr>
        <p:txBody>
          <a:bodyPr anchor="t" rtlCol="false" tIns="0" lIns="0" bIns="0" rIns="0">
            <a:spAutoFit/>
          </a:bodyPr>
          <a:lstStyle/>
          <a:p>
            <a:pPr algn="l">
              <a:lnSpc>
                <a:spcPts val="4900"/>
              </a:lnSpc>
            </a:pPr>
            <a:r>
              <a:rPr lang="en-US" sz="3500">
                <a:solidFill>
                  <a:srgbClr val="000000"/>
                </a:solidFill>
                <a:latin typeface="Poppins"/>
                <a:ea typeface="Poppins"/>
                <a:cs typeface="Poppins"/>
                <a:sym typeface="Poppins"/>
              </a:rPr>
              <a:t>Results:</a:t>
            </a:r>
          </a:p>
        </p:txBody>
      </p:sp>
      <p:sp>
        <p:nvSpPr>
          <p:cNvPr name="TextBox 3" id="3"/>
          <p:cNvSpPr txBox="true"/>
          <p:nvPr/>
        </p:nvSpPr>
        <p:spPr>
          <a:xfrm rot="0">
            <a:off x="2269255" y="1987906"/>
            <a:ext cx="14013161" cy="1186910"/>
          </a:xfrm>
          <a:prstGeom prst="rect">
            <a:avLst/>
          </a:prstGeom>
        </p:spPr>
        <p:txBody>
          <a:bodyPr anchor="t" rtlCol="false" tIns="0" lIns="0" bIns="0" rIns="0">
            <a:spAutoFit/>
          </a:bodyPr>
          <a:lstStyle/>
          <a:p>
            <a:pPr algn="l">
              <a:lnSpc>
                <a:spcPts val="4499"/>
              </a:lnSpc>
            </a:pPr>
            <a:r>
              <a:rPr lang="en-US" sz="3011" spc="75">
                <a:solidFill>
                  <a:srgbClr val="000000"/>
                </a:solidFill>
                <a:latin typeface="Poppins Light"/>
                <a:ea typeface="Poppins Light"/>
                <a:cs typeface="Poppins Light"/>
                <a:sym typeface="Poppins Light"/>
              </a:rPr>
              <a:t>•Control vs test – Selecting samples taken from normal and tumorous tissue</a:t>
            </a:r>
          </a:p>
        </p:txBody>
      </p:sp>
      <p:sp>
        <p:nvSpPr>
          <p:cNvPr name="TextBox 4" id="4"/>
          <p:cNvSpPr txBox="true"/>
          <p:nvPr/>
        </p:nvSpPr>
        <p:spPr>
          <a:xfrm rot="0">
            <a:off x="2269255" y="5988406"/>
            <a:ext cx="14421260" cy="1186910"/>
          </a:xfrm>
          <a:prstGeom prst="rect">
            <a:avLst/>
          </a:prstGeom>
        </p:spPr>
        <p:txBody>
          <a:bodyPr anchor="t" rtlCol="false" tIns="0" lIns="0" bIns="0" rIns="0">
            <a:spAutoFit/>
          </a:bodyPr>
          <a:lstStyle/>
          <a:p>
            <a:pPr algn="l">
              <a:lnSpc>
                <a:spcPts val="4499"/>
              </a:lnSpc>
            </a:pPr>
            <a:r>
              <a:rPr lang="en-US" sz="3011" spc="75">
                <a:solidFill>
                  <a:srgbClr val="000000"/>
                </a:solidFill>
                <a:latin typeface="Poppins Light"/>
                <a:ea typeface="Poppins Light"/>
                <a:cs typeface="Poppins Light"/>
                <a:sym typeface="Poppins Light"/>
              </a:rPr>
              <a:t>•Late passage – Selecting samples / cells that have been cultured for a longer period and have undergone many rounds of cell division.</a:t>
            </a:r>
          </a:p>
        </p:txBody>
      </p:sp>
      <p:sp>
        <p:nvSpPr>
          <p:cNvPr name="TextBox 5" id="5"/>
          <p:cNvSpPr txBox="true"/>
          <p:nvPr/>
        </p:nvSpPr>
        <p:spPr>
          <a:xfrm rot="0">
            <a:off x="9412862" y="7131406"/>
            <a:ext cx="117053" cy="615410"/>
          </a:xfrm>
          <a:prstGeom prst="rect">
            <a:avLst/>
          </a:prstGeom>
        </p:spPr>
        <p:txBody>
          <a:bodyPr anchor="t" rtlCol="false" tIns="0" lIns="0" bIns="0" rIns="0">
            <a:spAutoFit/>
          </a:bodyPr>
          <a:lstStyle/>
          <a:p>
            <a:pPr algn="l">
              <a:lnSpc>
                <a:spcPts val="4499"/>
              </a:lnSpc>
            </a:pPr>
            <a:r>
              <a:rPr lang="en-US" sz="3011">
                <a:solidFill>
                  <a:srgbClr val="000000"/>
                </a:solidFill>
                <a:latin typeface="Poppins Light"/>
                <a:ea typeface="Poppins Light"/>
                <a:cs typeface="Poppins Light"/>
                <a:sym typeface="Poppins Light"/>
              </a:rPr>
              <a:t> </a:t>
            </a:r>
          </a:p>
        </p:txBody>
      </p:sp>
      <p:sp>
        <p:nvSpPr>
          <p:cNvPr name="TextBox 6" id="6"/>
          <p:cNvSpPr txBox="true"/>
          <p:nvPr/>
        </p:nvSpPr>
        <p:spPr>
          <a:xfrm rot="0">
            <a:off x="2269255" y="3702406"/>
            <a:ext cx="14522701" cy="1758410"/>
          </a:xfrm>
          <a:prstGeom prst="rect">
            <a:avLst/>
          </a:prstGeom>
        </p:spPr>
        <p:txBody>
          <a:bodyPr anchor="t" rtlCol="false" tIns="0" lIns="0" bIns="0" rIns="0">
            <a:spAutoFit/>
          </a:bodyPr>
          <a:lstStyle/>
          <a:p>
            <a:pPr algn="l">
              <a:lnSpc>
                <a:spcPts val="4499"/>
              </a:lnSpc>
            </a:pPr>
            <a:r>
              <a:rPr lang="en-US" sz="3011" spc="75">
                <a:solidFill>
                  <a:srgbClr val="000000"/>
                </a:solidFill>
                <a:latin typeface="Poppins Light"/>
                <a:ea typeface="Poppins Light"/>
                <a:cs typeface="Poppins Light"/>
                <a:sym typeface="Poppins Light"/>
              </a:rPr>
              <a:t>•Early passage – Selecting samples / cells that have been cultured for a relatively short amount of time and have undergone few rounds of cell division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250813" y="2381983"/>
            <a:ext cx="16011525" cy="6810375"/>
          </a:xfrm>
          <a:custGeom>
            <a:avLst/>
            <a:gdLst/>
            <a:ahLst/>
            <a:cxnLst/>
            <a:rect r="r" b="b" t="t" l="l"/>
            <a:pathLst>
              <a:path h="6810375" w="16011525">
                <a:moveTo>
                  <a:pt x="0" y="0"/>
                </a:moveTo>
                <a:lnTo>
                  <a:pt x="16011525" y="0"/>
                </a:lnTo>
                <a:lnTo>
                  <a:pt x="16011525" y="6810375"/>
                </a:lnTo>
                <a:lnTo>
                  <a:pt x="0" y="6810375"/>
                </a:lnTo>
                <a:lnTo>
                  <a:pt x="0" y="0"/>
                </a:lnTo>
                <a:close/>
              </a:path>
            </a:pathLst>
          </a:custGeom>
          <a:blipFill>
            <a:blip r:embed="rId2"/>
            <a:stretch>
              <a:fillRect l="0" t="0" r="0" b="0"/>
            </a:stretch>
          </a:blipFill>
        </p:spPr>
      </p:sp>
      <p:sp>
        <p:nvSpPr>
          <p:cNvPr name="TextBox 3" id="3"/>
          <p:cNvSpPr txBox="true"/>
          <p:nvPr/>
        </p:nvSpPr>
        <p:spPr>
          <a:xfrm rot="0">
            <a:off x="7304780" y="913790"/>
            <a:ext cx="3525450"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DEG/volcano plots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763700" y="1648368"/>
            <a:ext cx="10239375" cy="7820025"/>
          </a:xfrm>
          <a:custGeom>
            <a:avLst/>
            <a:gdLst/>
            <a:ahLst/>
            <a:cxnLst/>
            <a:rect r="r" b="b" t="t" l="l"/>
            <a:pathLst>
              <a:path h="7820025" w="10239375">
                <a:moveTo>
                  <a:pt x="0" y="0"/>
                </a:moveTo>
                <a:lnTo>
                  <a:pt x="10239375" y="0"/>
                </a:lnTo>
                <a:lnTo>
                  <a:pt x="10239375" y="7820025"/>
                </a:lnTo>
                <a:lnTo>
                  <a:pt x="0" y="7820025"/>
                </a:lnTo>
                <a:lnTo>
                  <a:pt x="0" y="0"/>
                </a:lnTo>
                <a:close/>
              </a:path>
            </a:pathLst>
          </a:custGeom>
          <a:blipFill>
            <a:blip r:embed="rId2"/>
            <a:stretch>
              <a:fillRect l="0" t="-725" r="0" b="-614"/>
            </a:stretch>
          </a:blipFill>
        </p:spPr>
      </p:sp>
      <p:sp>
        <p:nvSpPr>
          <p:cNvPr name="TextBox 3" id="3"/>
          <p:cNvSpPr txBox="true"/>
          <p:nvPr/>
        </p:nvSpPr>
        <p:spPr>
          <a:xfrm rot="0">
            <a:off x="1938938" y="496605"/>
            <a:ext cx="8591121"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Common genes venn diagram using funrich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90243" y="1780499"/>
            <a:ext cx="17866747" cy="5286375"/>
          </a:xfrm>
          <a:custGeom>
            <a:avLst/>
            <a:gdLst/>
            <a:ahLst/>
            <a:cxnLst/>
            <a:rect r="r" b="b" t="t" l="l"/>
            <a:pathLst>
              <a:path h="5286375" w="17866747">
                <a:moveTo>
                  <a:pt x="0" y="0"/>
                </a:moveTo>
                <a:lnTo>
                  <a:pt x="17866747" y="0"/>
                </a:lnTo>
                <a:lnTo>
                  <a:pt x="17866747" y="5286375"/>
                </a:lnTo>
                <a:lnTo>
                  <a:pt x="0" y="5286375"/>
                </a:lnTo>
                <a:lnTo>
                  <a:pt x="0" y="0"/>
                </a:lnTo>
                <a:close/>
              </a:path>
            </a:pathLst>
          </a:custGeom>
          <a:blipFill>
            <a:blip r:embed="rId2"/>
            <a:stretch>
              <a:fillRect l="0" t="0" r="0" b="0"/>
            </a:stretch>
          </a:blipFill>
        </p:spPr>
      </p:sp>
      <p:sp>
        <p:nvSpPr>
          <p:cNvPr name="TextBox 3" id="3"/>
          <p:cNvSpPr txBox="true"/>
          <p:nvPr/>
        </p:nvSpPr>
        <p:spPr>
          <a:xfrm rot="0">
            <a:off x="633784" y="330175"/>
            <a:ext cx="17360846" cy="1296714"/>
          </a:xfrm>
          <a:prstGeom prst="rect">
            <a:avLst/>
          </a:prstGeom>
        </p:spPr>
        <p:txBody>
          <a:bodyPr anchor="t" rtlCol="false" tIns="0" lIns="0" bIns="0" rIns="0">
            <a:spAutoFit/>
          </a:bodyPr>
          <a:lstStyle/>
          <a:p>
            <a:pPr algn="ctr">
              <a:lnSpc>
                <a:spcPts val="4875"/>
              </a:lnSpc>
            </a:pPr>
            <a:r>
              <a:rPr lang="en-US" sz="3500">
                <a:solidFill>
                  <a:srgbClr val="000000"/>
                </a:solidFill>
                <a:latin typeface="Poppins"/>
                <a:ea typeface="Poppins"/>
                <a:cs typeface="Poppins"/>
                <a:sym typeface="Poppins"/>
              </a:rPr>
              <a:t>PPI Networkconstruction: STRING network of all significant upregulated and downregulated DEGs </a:t>
            </a:r>
          </a:p>
        </p:txBody>
      </p:sp>
      <p:sp>
        <p:nvSpPr>
          <p:cNvPr name="TextBox 4" id="4"/>
          <p:cNvSpPr txBox="true"/>
          <p:nvPr/>
        </p:nvSpPr>
        <p:spPr>
          <a:xfrm rot="0">
            <a:off x="2389718" y="6919560"/>
            <a:ext cx="2603573" cy="1051446"/>
          </a:xfrm>
          <a:prstGeom prst="rect">
            <a:avLst/>
          </a:prstGeom>
        </p:spPr>
        <p:txBody>
          <a:bodyPr anchor="t" rtlCol="false" tIns="0" lIns="0" bIns="0" rIns="0">
            <a:spAutoFit/>
          </a:bodyPr>
          <a:lstStyle/>
          <a:p>
            <a:pPr algn="ctr">
              <a:lnSpc>
                <a:spcPts val="3936"/>
              </a:lnSpc>
            </a:pPr>
            <a:r>
              <a:rPr lang="en-US" sz="2799" spc="69">
                <a:solidFill>
                  <a:srgbClr val="000000"/>
                </a:solidFill>
                <a:latin typeface="Poppins Light"/>
                <a:ea typeface="Poppins Light"/>
                <a:cs typeface="Poppins Light"/>
                <a:sym typeface="Poppins Light"/>
              </a:rPr>
              <a:t>control vs test 1124 genes</a:t>
            </a:r>
          </a:p>
        </p:txBody>
      </p:sp>
      <p:sp>
        <p:nvSpPr>
          <p:cNvPr name="TextBox 5" id="5"/>
          <p:cNvSpPr txBox="true"/>
          <p:nvPr/>
        </p:nvSpPr>
        <p:spPr>
          <a:xfrm rot="0">
            <a:off x="8099508" y="6919560"/>
            <a:ext cx="3585315" cy="1051446"/>
          </a:xfrm>
          <a:prstGeom prst="rect">
            <a:avLst/>
          </a:prstGeom>
        </p:spPr>
        <p:txBody>
          <a:bodyPr anchor="t" rtlCol="false" tIns="0" lIns="0" bIns="0" rIns="0">
            <a:spAutoFit/>
          </a:bodyPr>
          <a:lstStyle/>
          <a:p>
            <a:pPr algn="ctr">
              <a:lnSpc>
                <a:spcPts val="3936"/>
              </a:lnSpc>
            </a:pPr>
            <a:r>
              <a:rPr lang="en-US" sz="2799" spc="69">
                <a:solidFill>
                  <a:srgbClr val="000000"/>
                </a:solidFill>
                <a:latin typeface="Poppins Light"/>
                <a:ea typeface="Poppins Light"/>
                <a:cs typeface="Poppins Light"/>
                <a:sym typeface="Poppins Light"/>
              </a:rPr>
              <a:t>Early control vs test 397 genes </a:t>
            </a:r>
          </a:p>
        </p:txBody>
      </p:sp>
      <p:sp>
        <p:nvSpPr>
          <p:cNvPr name="TextBox 6" id="6"/>
          <p:cNvSpPr txBox="true"/>
          <p:nvPr/>
        </p:nvSpPr>
        <p:spPr>
          <a:xfrm rot="0">
            <a:off x="13974232" y="6919560"/>
            <a:ext cx="3419942" cy="1051446"/>
          </a:xfrm>
          <a:prstGeom prst="rect">
            <a:avLst/>
          </a:prstGeom>
        </p:spPr>
        <p:txBody>
          <a:bodyPr anchor="t" rtlCol="false" tIns="0" lIns="0" bIns="0" rIns="0">
            <a:spAutoFit/>
          </a:bodyPr>
          <a:lstStyle/>
          <a:p>
            <a:pPr algn="ctr">
              <a:lnSpc>
                <a:spcPts val="3936"/>
              </a:lnSpc>
            </a:pPr>
            <a:r>
              <a:rPr lang="en-US" sz="2799" spc="69">
                <a:solidFill>
                  <a:srgbClr val="000000"/>
                </a:solidFill>
                <a:latin typeface="Poppins Light"/>
                <a:ea typeface="Poppins Light"/>
                <a:cs typeface="Poppins Light"/>
                <a:sym typeface="Poppins Light"/>
              </a:rPr>
              <a:t>late control vs test 727genes</a:t>
            </a:r>
          </a:p>
        </p:txBody>
      </p:sp>
      <p:sp>
        <p:nvSpPr>
          <p:cNvPr name="TextBox 7" id="7"/>
          <p:cNvSpPr txBox="true"/>
          <p:nvPr/>
        </p:nvSpPr>
        <p:spPr>
          <a:xfrm rot="0">
            <a:off x="190243" y="8046234"/>
            <a:ext cx="15755255" cy="1361142"/>
          </a:xfrm>
          <a:prstGeom prst="rect">
            <a:avLst/>
          </a:prstGeom>
        </p:spPr>
        <p:txBody>
          <a:bodyPr anchor="t" rtlCol="false" tIns="0" lIns="0" bIns="0" rIns="0">
            <a:spAutoFit/>
          </a:bodyPr>
          <a:lstStyle/>
          <a:p>
            <a:pPr algn="l">
              <a:lnSpc>
                <a:spcPts val="6999"/>
              </a:lnSpc>
            </a:pPr>
            <a:r>
              <a:rPr lang="en-US" sz="2799" spc="69">
                <a:solidFill>
                  <a:srgbClr val="000000"/>
                </a:solidFill>
                <a:latin typeface="Poppins Light"/>
                <a:ea typeface="Poppins Light"/>
                <a:cs typeface="Poppins Light"/>
                <a:sym typeface="Poppins Light"/>
              </a:rPr>
              <a:t>Genes were uploadedto construct the network. The nodes having no interaction were</a:t>
            </a:r>
          </a:p>
          <a:p>
            <a:pPr algn="l">
              <a:lnSpc>
                <a:spcPts val="1399"/>
              </a:lnSpc>
            </a:pPr>
            <a:r>
              <a:rPr lang="en-US" sz="2799" spc="69">
                <a:solidFill>
                  <a:srgbClr val="000000"/>
                </a:solidFill>
                <a:latin typeface="Poppins Light"/>
                <a:ea typeface="Poppins Light"/>
                <a:cs typeface="Poppins Light"/>
                <a:sym typeface="Poppins Light"/>
              </a:rPr>
              <a:t>eliminated and only those with interaction and clusters are displayed.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30537" y="1785128"/>
            <a:ext cx="18257463" cy="5210175"/>
          </a:xfrm>
          <a:custGeom>
            <a:avLst/>
            <a:gdLst/>
            <a:ahLst/>
            <a:cxnLst/>
            <a:rect r="r" b="b" t="t" l="l"/>
            <a:pathLst>
              <a:path h="5210175" w="18257463">
                <a:moveTo>
                  <a:pt x="0" y="0"/>
                </a:moveTo>
                <a:lnTo>
                  <a:pt x="18257463" y="0"/>
                </a:lnTo>
                <a:lnTo>
                  <a:pt x="18257463" y="5210175"/>
                </a:lnTo>
                <a:lnTo>
                  <a:pt x="0" y="5210175"/>
                </a:lnTo>
                <a:lnTo>
                  <a:pt x="0" y="0"/>
                </a:lnTo>
                <a:close/>
              </a:path>
            </a:pathLst>
          </a:custGeom>
          <a:blipFill>
            <a:blip r:embed="rId2"/>
            <a:stretch>
              <a:fillRect l="0" t="0" r="0" b="0"/>
            </a:stretch>
          </a:blipFill>
        </p:spPr>
      </p:sp>
      <p:sp>
        <p:nvSpPr>
          <p:cNvPr name="TextBox 3" id="3"/>
          <p:cNvSpPr txBox="true"/>
          <p:nvPr/>
        </p:nvSpPr>
        <p:spPr>
          <a:xfrm rot="0">
            <a:off x="750132" y="340566"/>
            <a:ext cx="4369213" cy="677466"/>
          </a:xfrm>
          <a:prstGeom prst="rect">
            <a:avLst/>
          </a:prstGeom>
        </p:spPr>
        <p:txBody>
          <a:bodyPr anchor="t" rtlCol="false" tIns="0" lIns="0" bIns="0" rIns="0">
            <a:spAutoFit/>
          </a:bodyPr>
          <a:lstStyle/>
          <a:p>
            <a:pPr algn="l">
              <a:lnSpc>
                <a:spcPts val="4874"/>
              </a:lnSpc>
            </a:pPr>
            <a:r>
              <a:rPr lang="en-US" sz="3499">
                <a:solidFill>
                  <a:srgbClr val="000000"/>
                </a:solidFill>
                <a:latin typeface="Poppins"/>
                <a:ea typeface="Poppins"/>
                <a:cs typeface="Poppins"/>
                <a:sym typeface="Poppins"/>
              </a:rPr>
              <a:t>Key gene analysis:</a:t>
            </a:r>
          </a:p>
        </p:txBody>
      </p:sp>
      <p:sp>
        <p:nvSpPr>
          <p:cNvPr name="TextBox 4" id="4"/>
          <p:cNvSpPr txBox="true"/>
          <p:nvPr/>
        </p:nvSpPr>
        <p:spPr>
          <a:xfrm rot="0">
            <a:off x="2886408" y="959691"/>
            <a:ext cx="135998" cy="677466"/>
          </a:xfrm>
          <a:prstGeom prst="rect">
            <a:avLst/>
          </a:prstGeom>
        </p:spPr>
        <p:txBody>
          <a:bodyPr anchor="t" rtlCol="false" tIns="0" lIns="0" bIns="0" rIns="0">
            <a:spAutoFit/>
          </a:bodyPr>
          <a:lstStyle/>
          <a:p>
            <a:pPr algn="l">
              <a:lnSpc>
                <a:spcPts val="4874"/>
              </a:lnSpc>
            </a:pPr>
            <a:r>
              <a:rPr lang="en-US" sz="3499">
                <a:solidFill>
                  <a:srgbClr val="000000"/>
                </a:solidFill>
                <a:latin typeface="Poppins"/>
                <a:ea typeface="Poppins"/>
                <a:cs typeface="Poppins"/>
                <a:sym typeface="Poppins"/>
              </a:rPr>
              <a:t> </a:t>
            </a:r>
          </a:p>
        </p:txBody>
      </p:sp>
      <p:sp>
        <p:nvSpPr>
          <p:cNvPr name="TextBox 5" id="5"/>
          <p:cNvSpPr txBox="true"/>
          <p:nvPr/>
        </p:nvSpPr>
        <p:spPr>
          <a:xfrm rot="0">
            <a:off x="533533" y="7740987"/>
            <a:ext cx="17583855" cy="1584417"/>
          </a:xfrm>
          <a:prstGeom prst="rect">
            <a:avLst/>
          </a:prstGeom>
        </p:spPr>
        <p:txBody>
          <a:bodyPr anchor="t" rtlCol="false" tIns="0" lIns="0" bIns="0" rIns="0">
            <a:spAutoFit/>
          </a:bodyPr>
          <a:lstStyle/>
          <a:p>
            <a:pPr algn="l">
              <a:lnSpc>
                <a:spcPts val="4049"/>
              </a:lnSpc>
            </a:pPr>
            <a:r>
              <a:rPr lang="en-US" sz="2710" spc="67">
                <a:solidFill>
                  <a:srgbClr val="000000"/>
                </a:solidFill>
                <a:latin typeface="Poppins Light"/>
                <a:ea typeface="Poppins Light"/>
                <a:cs typeface="Poppins Light"/>
                <a:sym typeface="Poppins Light"/>
              </a:rPr>
              <a:t>The STRING network was imported to CytoScape and the genes were colored to show the intensity of the up or down regulation, also the edges were weighted (thickened) based on their connectivity.</a:t>
            </a:r>
          </a:p>
        </p:txBody>
      </p:sp>
      <p:sp>
        <p:nvSpPr>
          <p:cNvPr name="TextBox 6" id="6"/>
          <p:cNvSpPr txBox="true"/>
          <p:nvPr/>
        </p:nvSpPr>
        <p:spPr>
          <a:xfrm rot="0">
            <a:off x="1547308" y="7046052"/>
            <a:ext cx="2743190"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control vs test</a:t>
            </a:r>
          </a:p>
        </p:txBody>
      </p:sp>
      <p:sp>
        <p:nvSpPr>
          <p:cNvPr name="TextBox 7" id="7"/>
          <p:cNvSpPr txBox="true"/>
          <p:nvPr/>
        </p:nvSpPr>
        <p:spPr>
          <a:xfrm rot="0">
            <a:off x="7507624" y="7046052"/>
            <a:ext cx="3815220"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Early control vs test</a:t>
            </a:r>
          </a:p>
        </p:txBody>
      </p:sp>
      <p:sp>
        <p:nvSpPr>
          <p:cNvPr name="TextBox 8" id="8"/>
          <p:cNvSpPr txBox="true"/>
          <p:nvPr/>
        </p:nvSpPr>
        <p:spPr>
          <a:xfrm rot="0">
            <a:off x="13365890" y="7126643"/>
            <a:ext cx="3601250"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late control vs test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851449" y="3091548"/>
            <a:ext cx="4200525" cy="5819775"/>
          </a:xfrm>
          <a:custGeom>
            <a:avLst/>
            <a:gdLst/>
            <a:ahLst/>
            <a:cxnLst/>
            <a:rect r="r" b="b" t="t" l="l"/>
            <a:pathLst>
              <a:path h="5819775" w="4200525">
                <a:moveTo>
                  <a:pt x="0" y="0"/>
                </a:moveTo>
                <a:lnTo>
                  <a:pt x="4200525" y="0"/>
                </a:lnTo>
                <a:lnTo>
                  <a:pt x="4200525" y="5819775"/>
                </a:lnTo>
                <a:lnTo>
                  <a:pt x="0" y="5819775"/>
                </a:lnTo>
                <a:lnTo>
                  <a:pt x="0" y="0"/>
                </a:lnTo>
                <a:close/>
              </a:path>
            </a:pathLst>
          </a:custGeom>
          <a:blipFill>
            <a:blip r:embed="rId2"/>
            <a:stretch>
              <a:fillRect l="0" t="0" r="0" b="0"/>
            </a:stretch>
          </a:blipFill>
        </p:spPr>
      </p:sp>
      <p:sp>
        <p:nvSpPr>
          <p:cNvPr name="Freeform 3" id="3"/>
          <p:cNvSpPr/>
          <p:nvPr/>
        </p:nvSpPr>
        <p:spPr>
          <a:xfrm flipH="false" flipV="false" rot="0">
            <a:off x="6179868" y="3089500"/>
            <a:ext cx="5248275" cy="5819775"/>
          </a:xfrm>
          <a:custGeom>
            <a:avLst/>
            <a:gdLst/>
            <a:ahLst/>
            <a:cxnLst/>
            <a:rect r="r" b="b" t="t" l="l"/>
            <a:pathLst>
              <a:path h="5819775" w="5248275">
                <a:moveTo>
                  <a:pt x="0" y="0"/>
                </a:moveTo>
                <a:lnTo>
                  <a:pt x="5248275" y="0"/>
                </a:lnTo>
                <a:lnTo>
                  <a:pt x="5248275" y="5819775"/>
                </a:lnTo>
                <a:lnTo>
                  <a:pt x="0" y="5819775"/>
                </a:lnTo>
                <a:lnTo>
                  <a:pt x="0" y="0"/>
                </a:lnTo>
                <a:close/>
              </a:path>
            </a:pathLst>
          </a:custGeom>
          <a:blipFill>
            <a:blip r:embed="rId3"/>
            <a:stretch>
              <a:fillRect l="0" t="0" r="0" b="0"/>
            </a:stretch>
          </a:blipFill>
        </p:spPr>
      </p:sp>
      <p:sp>
        <p:nvSpPr>
          <p:cNvPr name="Freeform 4" id="4"/>
          <p:cNvSpPr/>
          <p:nvPr/>
        </p:nvSpPr>
        <p:spPr>
          <a:xfrm flipH="false" flipV="false" rot="0">
            <a:off x="12366174" y="3091548"/>
            <a:ext cx="4876800" cy="5819775"/>
          </a:xfrm>
          <a:custGeom>
            <a:avLst/>
            <a:gdLst/>
            <a:ahLst/>
            <a:cxnLst/>
            <a:rect r="r" b="b" t="t" l="l"/>
            <a:pathLst>
              <a:path h="5819775" w="4876800">
                <a:moveTo>
                  <a:pt x="0" y="0"/>
                </a:moveTo>
                <a:lnTo>
                  <a:pt x="4876800" y="0"/>
                </a:lnTo>
                <a:lnTo>
                  <a:pt x="4876800" y="5819775"/>
                </a:lnTo>
                <a:lnTo>
                  <a:pt x="0" y="5819775"/>
                </a:lnTo>
                <a:lnTo>
                  <a:pt x="0" y="0"/>
                </a:lnTo>
                <a:close/>
              </a:path>
            </a:pathLst>
          </a:custGeom>
          <a:blipFill>
            <a:blip r:embed="rId4"/>
            <a:stretch>
              <a:fillRect l="0" t="0" r="0" b="0"/>
            </a:stretch>
          </a:blipFill>
        </p:spPr>
      </p:sp>
      <p:sp>
        <p:nvSpPr>
          <p:cNvPr name="TextBox 5" id="5"/>
          <p:cNvSpPr txBox="true"/>
          <p:nvPr/>
        </p:nvSpPr>
        <p:spPr>
          <a:xfrm rot="0">
            <a:off x="1676486" y="9032110"/>
            <a:ext cx="2603573"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control vs test</a:t>
            </a:r>
          </a:p>
        </p:txBody>
      </p:sp>
      <p:sp>
        <p:nvSpPr>
          <p:cNvPr name="TextBox 6" id="6"/>
          <p:cNvSpPr txBox="true"/>
          <p:nvPr/>
        </p:nvSpPr>
        <p:spPr>
          <a:xfrm rot="0">
            <a:off x="7046252" y="9032110"/>
            <a:ext cx="3585315"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Early control vs test</a:t>
            </a:r>
          </a:p>
        </p:txBody>
      </p:sp>
      <p:sp>
        <p:nvSpPr>
          <p:cNvPr name="TextBox 7" id="7"/>
          <p:cNvSpPr txBox="true"/>
          <p:nvPr/>
        </p:nvSpPr>
        <p:spPr>
          <a:xfrm rot="0">
            <a:off x="12880457" y="9032110"/>
            <a:ext cx="3419932"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late control vs test</a:t>
            </a:r>
          </a:p>
        </p:txBody>
      </p:sp>
      <p:sp>
        <p:nvSpPr>
          <p:cNvPr name="TextBox 8" id="8"/>
          <p:cNvSpPr txBox="true"/>
          <p:nvPr/>
        </p:nvSpPr>
        <p:spPr>
          <a:xfrm rot="0">
            <a:off x="340176" y="667769"/>
            <a:ext cx="17407195" cy="2142192"/>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Utilizing the CytoHubba plugin, we calculated the MCC, identifying the top 10 genes. We then used MCODE for validation of MCC. The common genes across all data sets were selected for further study. From this, IL1B stood out as our primary hub gene, scoring highest in both late passage and common genes.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738607" y="1739941"/>
            <a:ext cx="9429750" cy="2962275"/>
          </a:xfrm>
          <a:custGeom>
            <a:avLst/>
            <a:gdLst/>
            <a:ahLst/>
            <a:cxnLst/>
            <a:rect r="r" b="b" t="t" l="l"/>
            <a:pathLst>
              <a:path h="2962275" w="9429750">
                <a:moveTo>
                  <a:pt x="0" y="0"/>
                </a:moveTo>
                <a:lnTo>
                  <a:pt x="9429750" y="0"/>
                </a:lnTo>
                <a:lnTo>
                  <a:pt x="9429750" y="2962275"/>
                </a:lnTo>
                <a:lnTo>
                  <a:pt x="0" y="2962275"/>
                </a:lnTo>
                <a:lnTo>
                  <a:pt x="0" y="0"/>
                </a:lnTo>
                <a:close/>
              </a:path>
            </a:pathLst>
          </a:custGeom>
          <a:blipFill>
            <a:blip r:embed="rId2"/>
            <a:stretch>
              <a:fillRect l="0" t="0" r="0" b="0"/>
            </a:stretch>
          </a:blipFill>
        </p:spPr>
      </p:sp>
      <p:sp>
        <p:nvSpPr>
          <p:cNvPr name="Freeform 3" id="3"/>
          <p:cNvSpPr/>
          <p:nvPr/>
        </p:nvSpPr>
        <p:spPr>
          <a:xfrm flipH="false" flipV="false" rot="0">
            <a:off x="738607" y="5684520"/>
            <a:ext cx="9429750" cy="2705100"/>
          </a:xfrm>
          <a:custGeom>
            <a:avLst/>
            <a:gdLst/>
            <a:ahLst/>
            <a:cxnLst/>
            <a:rect r="r" b="b" t="t" l="l"/>
            <a:pathLst>
              <a:path h="2705100" w="9429750">
                <a:moveTo>
                  <a:pt x="0" y="0"/>
                </a:moveTo>
                <a:lnTo>
                  <a:pt x="9429750" y="0"/>
                </a:lnTo>
                <a:lnTo>
                  <a:pt x="9429750" y="2705100"/>
                </a:lnTo>
                <a:lnTo>
                  <a:pt x="0" y="2705100"/>
                </a:lnTo>
                <a:lnTo>
                  <a:pt x="0" y="0"/>
                </a:lnTo>
                <a:close/>
              </a:path>
            </a:pathLst>
          </a:custGeom>
          <a:blipFill>
            <a:blip r:embed="rId3"/>
            <a:stretch>
              <a:fillRect l="0" t="0" r="0" b="0"/>
            </a:stretch>
          </a:blipFill>
        </p:spPr>
      </p:sp>
      <p:sp>
        <p:nvSpPr>
          <p:cNvPr name="TextBox 4" id="4"/>
          <p:cNvSpPr txBox="true"/>
          <p:nvPr/>
        </p:nvSpPr>
        <p:spPr>
          <a:xfrm rot="0">
            <a:off x="768982" y="163678"/>
            <a:ext cx="10099453" cy="838886"/>
          </a:xfrm>
          <a:prstGeom prst="rect">
            <a:avLst/>
          </a:prstGeom>
        </p:spPr>
        <p:txBody>
          <a:bodyPr anchor="t" rtlCol="false" tIns="0" lIns="0" bIns="0" rIns="0">
            <a:spAutoFit/>
          </a:bodyPr>
          <a:lstStyle/>
          <a:p>
            <a:pPr algn="l">
              <a:lnSpc>
                <a:spcPts val="6246"/>
              </a:lnSpc>
            </a:pPr>
            <a:r>
              <a:rPr lang="en-US" sz="4011">
                <a:solidFill>
                  <a:srgbClr val="000000"/>
                </a:solidFill>
                <a:latin typeface="Poppins"/>
                <a:ea typeface="Poppins"/>
                <a:cs typeface="Poppins"/>
                <a:sym typeface="Poppins"/>
              </a:rPr>
              <a:t>Enrichment analysis of the key genes:</a:t>
            </a:r>
          </a:p>
        </p:txBody>
      </p:sp>
      <p:sp>
        <p:nvSpPr>
          <p:cNvPr name="TextBox 5" id="5"/>
          <p:cNvSpPr txBox="true"/>
          <p:nvPr/>
        </p:nvSpPr>
        <p:spPr>
          <a:xfrm rot="0">
            <a:off x="763162" y="858250"/>
            <a:ext cx="3357562" cy="751542"/>
          </a:xfrm>
          <a:prstGeom prst="rect">
            <a:avLst/>
          </a:prstGeom>
        </p:spPr>
        <p:txBody>
          <a:bodyPr anchor="t" rtlCol="false" tIns="0" lIns="0" bIns="0" rIns="0">
            <a:spAutoFit/>
          </a:bodyPr>
          <a:lstStyle/>
          <a:p>
            <a:pPr algn="l">
              <a:lnSpc>
                <a:spcPts val="6064"/>
              </a:lnSpc>
            </a:pPr>
            <a:r>
              <a:rPr lang="en-US" sz="2799" spc="69">
                <a:solidFill>
                  <a:srgbClr val="000000"/>
                </a:solidFill>
                <a:latin typeface="Poppins Light"/>
                <a:ea typeface="Poppins Light"/>
                <a:cs typeface="Poppins Light"/>
                <a:sym typeface="Poppins Light"/>
              </a:rPr>
              <a:t>Biological process</a:t>
            </a:r>
          </a:p>
        </p:txBody>
      </p:sp>
      <p:sp>
        <p:nvSpPr>
          <p:cNvPr name="TextBox 6" id="6"/>
          <p:cNvSpPr txBox="true"/>
          <p:nvPr/>
        </p:nvSpPr>
        <p:spPr>
          <a:xfrm rot="0">
            <a:off x="5713209" y="639928"/>
            <a:ext cx="155905" cy="1067486"/>
          </a:xfrm>
          <a:prstGeom prst="rect">
            <a:avLst/>
          </a:prstGeom>
        </p:spPr>
        <p:txBody>
          <a:bodyPr anchor="t" rtlCol="false" tIns="0" lIns="0" bIns="0" rIns="0">
            <a:spAutoFit/>
          </a:bodyPr>
          <a:lstStyle/>
          <a:p>
            <a:pPr algn="l">
              <a:lnSpc>
                <a:spcPts val="8689"/>
              </a:lnSpc>
            </a:pPr>
            <a:r>
              <a:rPr lang="en-US" sz="4011" spc="100">
                <a:solidFill>
                  <a:srgbClr val="000000"/>
                </a:solidFill>
                <a:latin typeface="Poppins"/>
                <a:ea typeface="Poppins"/>
                <a:cs typeface="Poppins"/>
                <a:sym typeface="Poppins"/>
              </a:rPr>
              <a:t> </a:t>
            </a:r>
          </a:p>
        </p:txBody>
      </p:sp>
      <p:sp>
        <p:nvSpPr>
          <p:cNvPr name="TextBox 7" id="7"/>
          <p:cNvSpPr txBox="true"/>
          <p:nvPr/>
        </p:nvSpPr>
        <p:spPr>
          <a:xfrm rot="0">
            <a:off x="779355" y="4998377"/>
            <a:ext cx="3850053"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Cellular components</a:t>
            </a:r>
          </a:p>
        </p:txBody>
      </p:sp>
      <p:sp>
        <p:nvSpPr>
          <p:cNvPr name="TextBox 8" id="8"/>
          <p:cNvSpPr txBox="true"/>
          <p:nvPr/>
        </p:nvSpPr>
        <p:spPr>
          <a:xfrm rot="0">
            <a:off x="10177177" y="1653607"/>
            <a:ext cx="8113566" cy="1058256"/>
          </a:xfrm>
          <a:prstGeom prst="rect">
            <a:avLst/>
          </a:prstGeom>
        </p:spPr>
        <p:txBody>
          <a:bodyPr anchor="t" rtlCol="false" tIns="0" lIns="0" bIns="0" rIns="0">
            <a:spAutoFit/>
          </a:bodyPr>
          <a:lstStyle/>
          <a:p>
            <a:pPr algn="ctr">
              <a:lnSpc>
                <a:spcPts val="2026"/>
              </a:lnSpc>
            </a:pPr>
            <a:r>
              <a:rPr lang="en-US" sz="1375" spc="34">
                <a:solidFill>
                  <a:srgbClr val="000000"/>
                </a:solidFill>
                <a:latin typeface="Poppins Light"/>
                <a:ea typeface="Poppins Light"/>
                <a:cs typeface="Poppins Light"/>
                <a:sym typeface="Poppins Light"/>
              </a:rPr>
              <a:t>This term suggests that the hub genes are primarily involved in controlling the production of cytokines, which are critical proteins for cell signaling. This regulation could play a role in immune responses, inflammation, and cancer progression in cervical cancer.</a:t>
            </a:r>
          </a:p>
        </p:txBody>
      </p:sp>
      <p:sp>
        <p:nvSpPr>
          <p:cNvPr name="TextBox 9" id="9"/>
          <p:cNvSpPr txBox="true"/>
          <p:nvPr/>
        </p:nvSpPr>
        <p:spPr>
          <a:xfrm rot="0">
            <a:off x="10391746" y="5759044"/>
            <a:ext cx="7675864" cy="1002144"/>
          </a:xfrm>
          <a:prstGeom prst="rect">
            <a:avLst/>
          </a:prstGeom>
        </p:spPr>
        <p:txBody>
          <a:bodyPr anchor="t" rtlCol="false" tIns="0" lIns="0" bIns="0" rIns="0">
            <a:spAutoFit/>
          </a:bodyPr>
          <a:lstStyle/>
          <a:p>
            <a:pPr algn="ctr">
              <a:lnSpc>
                <a:spcPts val="1932"/>
              </a:lnSpc>
            </a:pPr>
            <a:r>
              <a:rPr lang="en-US" sz="1311" spc="32">
                <a:solidFill>
                  <a:srgbClr val="000000"/>
                </a:solidFill>
                <a:latin typeface="Poppins Light"/>
                <a:ea typeface="Poppins Light"/>
                <a:cs typeface="Poppins Light"/>
                <a:sym typeface="Poppins Light"/>
              </a:rPr>
              <a:t>Our data points to a significant involvement of the hub genes in early phagosomes, which are key components in the process of phagocytosis (cell "eating"). This can influence how cells interact with their environment, including defense against pathogens and potentially tumor growth.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73444"/>
            <a:ext cx="9134475" cy="2876550"/>
          </a:xfrm>
          <a:custGeom>
            <a:avLst/>
            <a:gdLst/>
            <a:ahLst/>
            <a:cxnLst/>
            <a:rect r="r" b="b" t="t" l="l"/>
            <a:pathLst>
              <a:path h="2876550" w="9134475">
                <a:moveTo>
                  <a:pt x="0" y="0"/>
                </a:moveTo>
                <a:lnTo>
                  <a:pt x="9134475" y="0"/>
                </a:lnTo>
                <a:lnTo>
                  <a:pt x="9134475" y="2876550"/>
                </a:lnTo>
                <a:lnTo>
                  <a:pt x="0" y="2876550"/>
                </a:lnTo>
                <a:lnTo>
                  <a:pt x="0" y="0"/>
                </a:lnTo>
                <a:close/>
              </a:path>
            </a:pathLst>
          </a:custGeom>
          <a:blipFill>
            <a:blip r:embed="rId2"/>
            <a:stretch>
              <a:fillRect l="0" t="0" r="0" b="0"/>
            </a:stretch>
          </a:blipFill>
        </p:spPr>
      </p:sp>
      <p:sp>
        <p:nvSpPr>
          <p:cNvPr name="Freeform 3" id="3"/>
          <p:cNvSpPr/>
          <p:nvPr/>
        </p:nvSpPr>
        <p:spPr>
          <a:xfrm flipH="false" flipV="false" rot="0">
            <a:off x="1028700" y="5915768"/>
            <a:ext cx="9134475" cy="2790825"/>
          </a:xfrm>
          <a:custGeom>
            <a:avLst/>
            <a:gdLst/>
            <a:ahLst/>
            <a:cxnLst/>
            <a:rect r="r" b="b" t="t" l="l"/>
            <a:pathLst>
              <a:path h="2790825" w="9134475">
                <a:moveTo>
                  <a:pt x="0" y="0"/>
                </a:moveTo>
                <a:lnTo>
                  <a:pt x="9134475" y="0"/>
                </a:lnTo>
                <a:lnTo>
                  <a:pt x="9134475" y="2790825"/>
                </a:lnTo>
                <a:lnTo>
                  <a:pt x="0" y="2790825"/>
                </a:lnTo>
                <a:lnTo>
                  <a:pt x="0" y="0"/>
                </a:lnTo>
                <a:close/>
              </a:path>
            </a:pathLst>
          </a:custGeom>
          <a:blipFill>
            <a:blip r:embed="rId3"/>
            <a:stretch>
              <a:fillRect l="0" t="0" r="0" b="0"/>
            </a:stretch>
          </a:blipFill>
        </p:spPr>
      </p:sp>
      <p:sp>
        <p:nvSpPr>
          <p:cNvPr name="TextBox 4" id="4"/>
          <p:cNvSpPr txBox="true"/>
          <p:nvPr/>
        </p:nvSpPr>
        <p:spPr>
          <a:xfrm rot="0">
            <a:off x="1030214" y="5383673"/>
            <a:ext cx="3021349"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KEGG Pathways</a:t>
            </a:r>
          </a:p>
        </p:txBody>
      </p:sp>
      <p:sp>
        <p:nvSpPr>
          <p:cNvPr name="TextBox 5" id="5"/>
          <p:cNvSpPr txBox="true"/>
          <p:nvPr/>
        </p:nvSpPr>
        <p:spPr>
          <a:xfrm rot="0">
            <a:off x="982370" y="913800"/>
            <a:ext cx="3834803"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Molecular functions</a:t>
            </a:r>
          </a:p>
        </p:txBody>
      </p:sp>
      <p:sp>
        <p:nvSpPr>
          <p:cNvPr name="TextBox 6" id="6"/>
          <p:cNvSpPr txBox="true"/>
          <p:nvPr/>
        </p:nvSpPr>
        <p:spPr>
          <a:xfrm rot="0">
            <a:off x="10370868" y="1497759"/>
            <a:ext cx="7703972" cy="762457"/>
          </a:xfrm>
          <a:prstGeom prst="rect">
            <a:avLst/>
          </a:prstGeom>
        </p:spPr>
        <p:txBody>
          <a:bodyPr anchor="t" rtlCol="false" tIns="0" lIns="0" bIns="0" rIns="0">
            <a:spAutoFit/>
          </a:bodyPr>
          <a:lstStyle/>
          <a:p>
            <a:pPr algn="ctr">
              <a:lnSpc>
                <a:spcPts val="1947"/>
              </a:lnSpc>
            </a:pPr>
            <a:r>
              <a:rPr lang="en-US" sz="1322" spc="33">
                <a:solidFill>
                  <a:srgbClr val="000000"/>
                </a:solidFill>
                <a:latin typeface="Poppins Light"/>
                <a:ea typeface="Poppins Light"/>
                <a:cs typeface="Poppins Light"/>
                <a:sym typeface="Poppins Light"/>
              </a:rPr>
              <a:t>The top genes have a high affinity for binding to Interleukin-1 receptors. Interleukin-1 is a potent pro-inflammatory cytokine, and its activity has been associated with tumorigenesis and progression in various cancers.</a:t>
            </a:r>
          </a:p>
        </p:txBody>
      </p:sp>
      <p:sp>
        <p:nvSpPr>
          <p:cNvPr name="TextBox 7" id="7"/>
          <p:cNvSpPr txBox="true"/>
          <p:nvPr/>
        </p:nvSpPr>
        <p:spPr>
          <a:xfrm rot="0">
            <a:off x="10506008" y="5941714"/>
            <a:ext cx="7717136" cy="765086"/>
          </a:xfrm>
          <a:prstGeom prst="rect">
            <a:avLst/>
          </a:prstGeom>
        </p:spPr>
        <p:txBody>
          <a:bodyPr anchor="t" rtlCol="false" tIns="0" lIns="0" bIns="0" rIns="0">
            <a:spAutoFit/>
          </a:bodyPr>
          <a:lstStyle/>
          <a:p>
            <a:pPr algn="ctr">
              <a:lnSpc>
                <a:spcPts val="1954"/>
              </a:lnSpc>
            </a:pPr>
            <a:r>
              <a:rPr lang="en-US" sz="1327" spc="33">
                <a:solidFill>
                  <a:srgbClr val="000000"/>
                </a:solidFill>
                <a:latin typeface="Poppins Light"/>
                <a:ea typeface="Poppins Light"/>
                <a:cs typeface="Poppins Light"/>
                <a:sym typeface="Poppins Light"/>
              </a:rPr>
              <a:t>The major pathway associated with the hub genes is African trypanosomiasis. Although this pathway is primarily related to a specific parasitic disease, it might highlight key immune responses or metabolic pathways co-opted in cervical cancer.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61424"/>
            <a:ext cx="8296275" cy="4657725"/>
          </a:xfrm>
          <a:custGeom>
            <a:avLst/>
            <a:gdLst/>
            <a:ahLst/>
            <a:cxnLst/>
            <a:rect r="r" b="b" t="t" l="l"/>
            <a:pathLst>
              <a:path h="4657725" w="8296275">
                <a:moveTo>
                  <a:pt x="0" y="0"/>
                </a:moveTo>
                <a:lnTo>
                  <a:pt x="8296275" y="0"/>
                </a:lnTo>
                <a:lnTo>
                  <a:pt x="8296275" y="4657725"/>
                </a:lnTo>
                <a:lnTo>
                  <a:pt x="0" y="4657725"/>
                </a:lnTo>
                <a:lnTo>
                  <a:pt x="0" y="0"/>
                </a:lnTo>
                <a:close/>
              </a:path>
            </a:pathLst>
          </a:custGeom>
          <a:blipFill>
            <a:blip r:embed="rId2"/>
            <a:stretch>
              <a:fillRect l="0" t="0" r="0" b="0"/>
            </a:stretch>
          </a:blipFill>
        </p:spPr>
      </p:sp>
      <p:sp>
        <p:nvSpPr>
          <p:cNvPr name="TextBox 3" id="3"/>
          <p:cNvSpPr txBox="true"/>
          <p:nvPr/>
        </p:nvSpPr>
        <p:spPr>
          <a:xfrm rot="0">
            <a:off x="960482" y="913790"/>
            <a:ext cx="3322720"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Enricher analysis</a:t>
            </a:r>
          </a:p>
        </p:txBody>
      </p:sp>
      <p:sp>
        <p:nvSpPr>
          <p:cNvPr name="TextBox 4" id="4"/>
          <p:cNvSpPr txBox="true"/>
          <p:nvPr/>
        </p:nvSpPr>
        <p:spPr>
          <a:xfrm rot="0">
            <a:off x="1178090" y="6584366"/>
            <a:ext cx="8260623" cy="1086507"/>
          </a:xfrm>
          <a:prstGeom prst="rect">
            <a:avLst/>
          </a:prstGeom>
        </p:spPr>
        <p:txBody>
          <a:bodyPr anchor="t" rtlCol="false" tIns="0" lIns="0" bIns="0" rIns="0">
            <a:spAutoFit/>
          </a:bodyPr>
          <a:lstStyle/>
          <a:p>
            <a:pPr algn="ctr">
              <a:lnSpc>
                <a:spcPts val="2083"/>
              </a:lnSpc>
            </a:pPr>
            <a:r>
              <a:rPr lang="en-US" sz="1414" spc="35">
                <a:solidFill>
                  <a:srgbClr val="000000"/>
                </a:solidFill>
                <a:latin typeface="Poppins Light"/>
                <a:ea typeface="Poppins Light"/>
                <a:cs typeface="Poppins Light"/>
                <a:sym typeface="Poppins Light"/>
              </a:rPr>
              <a:t>Enrichment analysis using the ChEA 2022 gene set library indicates a significant association with fibrosarcoma. Although fibrosarcoma is a different type of cancer, the shared gene expression patterns might reflect common underlying biological processes or pathways in tumor development and progression.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198416" y="1736246"/>
            <a:ext cx="5943600" cy="5600700"/>
          </a:xfrm>
          <a:custGeom>
            <a:avLst/>
            <a:gdLst/>
            <a:ahLst/>
            <a:cxnLst/>
            <a:rect r="r" b="b" t="t" l="l"/>
            <a:pathLst>
              <a:path h="5600700" w="5943600">
                <a:moveTo>
                  <a:pt x="0" y="0"/>
                </a:moveTo>
                <a:lnTo>
                  <a:pt x="5943600" y="0"/>
                </a:lnTo>
                <a:lnTo>
                  <a:pt x="5943600" y="5600700"/>
                </a:lnTo>
                <a:lnTo>
                  <a:pt x="0" y="5600700"/>
                </a:lnTo>
                <a:lnTo>
                  <a:pt x="0" y="0"/>
                </a:lnTo>
                <a:close/>
              </a:path>
            </a:pathLst>
          </a:custGeom>
          <a:blipFill>
            <a:blip r:embed="rId2"/>
            <a:stretch>
              <a:fillRect l="0" t="0" r="0" b="0"/>
            </a:stretch>
          </a:blipFill>
        </p:spPr>
      </p:sp>
      <p:sp>
        <p:nvSpPr>
          <p:cNvPr name="TextBox 3" id="3"/>
          <p:cNvSpPr txBox="true"/>
          <p:nvPr/>
        </p:nvSpPr>
        <p:spPr>
          <a:xfrm rot="0">
            <a:off x="858650" y="630212"/>
            <a:ext cx="7267966" cy="687114"/>
          </a:xfrm>
          <a:prstGeom prst="rect">
            <a:avLst/>
          </a:prstGeom>
        </p:spPr>
        <p:txBody>
          <a:bodyPr anchor="t" rtlCol="false" tIns="0" lIns="0" bIns="0" rIns="0">
            <a:spAutoFit/>
          </a:bodyPr>
          <a:lstStyle/>
          <a:p>
            <a:pPr algn="l">
              <a:lnSpc>
                <a:spcPts val="4900"/>
              </a:lnSpc>
            </a:pPr>
            <a:r>
              <a:rPr lang="en-US" sz="3500">
                <a:solidFill>
                  <a:srgbClr val="000000"/>
                </a:solidFill>
                <a:latin typeface="Poppins"/>
                <a:ea typeface="Poppins"/>
                <a:cs typeface="Poppins"/>
                <a:sym typeface="Poppins"/>
              </a:rPr>
              <a:t>Survival analysis using GEPIA </a:t>
            </a:r>
          </a:p>
        </p:txBody>
      </p:sp>
      <p:sp>
        <p:nvSpPr>
          <p:cNvPr name="TextBox 4" id="4"/>
          <p:cNvSpPr txBox="true"/>
          <p:nvPr/>
        </p:nvSpPr>
        <p:spPr>
          <a:xfrm rot="0">
            <a:off x="8937155" y="1627470"/>
            <a:ext cx="6999799" cy="6333192"/>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The Hazard Ratio (HR) of the high IL1B expression group compared tothe low expression group was calculated to be 1.7 with a p-value of 0.03, furtherindicating statistical significance. A HR valuegreater than 1 implies that the event(in this case, death) is more likely to occur in the high expression group, supporting the finding that high IL1B expression is associated with poorer overallsurvival in cervicalcancer patients.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496149" y="3049238"/>
            <a:ext cx="735740" cy="4390977"/>
          </a:xfrm>
          <a:custGeom>
            <a:avLst/>
            <a:gdLst/>
            <a:ahLst/>
            <a:cxnLst/>
            <a:rect r="r" b="b" t="t" l="l"/>
            <a:pathLst>
              <a:path h="4390977" w="735740">
                <a:moveTo>
                  <a:pt x="0" y="0"/>
                </a:moveTo>
                <a:lnTo>
                  <a:pt x="735739" y="0"/>
                </a:lnTo>
                <a:lnTo>
                  <a:pt x="735739" y="4390978"/>
                </a:lnTo>
                <a:lnTo>
                  <a:pt x="0" y="4390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85233" y="7477192"/>
            <a:ext cx="4514850" cy="2505075"/>
          </a:xfrm>
          <a:custGeom>
            <a:avLst/>
            <a:gdLst/>
            <a:ahLst/>
            <a:cxnLst/>
            <a:rect r="r" b="b" t="t" l="l"/>
            <a:pathLst>
              <a:path h="2505075" w="4514850">
                <a:moveTo>
                  <a:pt x="0" y="0"/>
                </a:moveTo>
                <a:lnTo>
                  <a:pt x="4514850" y="0"/>
                </a:lnTo>
                <a:lnTo>
                  <a:pt x="4514850" y="2505075"/>
                </a:lnTo>
                <a:lnTo>
                  <a:pt x="0" y="2505075"/>
                </a:lnTo>
                <a:lnTo>
                  <a:pt x="0" y="0"/>
                </a:lnTo>
                <a:close/>
              </a:path>
            </a:pathLst>
          </a:custGeom>
          <a:blipFill>
            <a:blip r:embed="rId4"/>
            <a:stretch>
              <a:fillRect l="0" t="0" r="0" b="0"/>
            </a:stretch>
          </a:blipFill>
        </p:spPr>
      </p:sp>
      <p:sp>
        <p:nvSpPr>
          <p:cNvPr name="TextBox 4" id="4"/>
          <p:cNvSpPr txBox="true"/>
          <p:nvPr/>
        </p:nvSpPr>
        <p:spPr>
          <a:xfrm rot="0">
            <a:off x="1028700" y="725834"/>
            <a:ext cx="6472466" cy="1542879"/>
          </a:xfrm>
          <a:prstGeom prst="rect">
            <a:avLst/>
          </a:prstGeom>
        </p:spPr>
        <p:txBody>
          <a:bodyPr anchor="t" rtlCol="false" tIns="0" lIns="0" bIns="0" rIns="0">
            <a:spAutoFit/>
          </a:bodyPr>
          <a:lstStyle/>
          <a:p>
            <a:pPr algn="l">
              <a:lnSpc>
                <a:spcPts val="11059"/>
              </a:lnSpc>
            </a:pPr>
            <a:r>
              <a:rPr lang="en-US" sz="7899">
                <a:solidFill>
                  <a:srgbClr val="000000"/>
                </a:solidFill>
                <a:latin typeface="Poppins"/>
                <a:ea typeface="Poppins"/>
                <a:cs typeface="Poppins"/>
                <a:sym typeface="Poppins"/>
              </a:rPr>
              <a:t>Introduction</a:t>
            </a:r>
          </a:p>
        </p:txBody>
      </p:sp>
      <p:sp>
        <p:nvSpPr>
          <p:cNvPr name="TextBox 5" id="5"/>
          <p:cNvSpPr txBox="true"/>
          <p:nvPr/>
        </p:nvSpPr>
        <p:spPr>
          <a:xfrm rot="0">
            <a:off x="3385233" y="2621794"/>
            <a:ext cx="11883466" cy="1190406"/>
          </a:xfrm>
          <a:prstGeom prst="rect">
            <a:avLst/>
          </a:prstGeom>
        </p:spPr>
        <p:txBody>
          <a:bodyPr anchor="t" rtlCol="false" tIns="0" lIns="0" bIns="0" rIns="0">
            <a:spAutoFit/>
          </a:bodyPr>
          <a:lstStyle/>
          <a:p>
            <a:pPr algn="l">
              <a:lnSpc>
                <a:spcPts val="3000"/>
              </a:lnSpc>
            </a:pPr>
            <a:r>
              <a:rPr lang="en-US" sz="2174" spc="54">
                <a:solidFill>
                  <a:srgbClr val="000000"/>
                </a:solidFill>
                <a:latin typeface="Poppins Light"/>
                <a:ea typeface="Poppins Light"/>
                <a:cs typeface="Poppins Light"/>
                <a:sym typeface="Poppins Light"/>
              </a:rPr>
              <a:t>Defination: Cervical cancer is a type of malignancy that starts in the cells of the cervix, which is the lower part of the uterus that connects to the vagina. It primarily affects sexually active women between the ages of 30 and 45.</a:t>
            </a:r>
          </a:p>
        </p:txBody>
      </p:sp>
      <p:sp>
        <p:nvSpPr>
          <p:cNvPr name="TextBox 6" id="6"/>
          <p:cNvSpPr txBox="true"/>
          <p:nvPr/>
        </p:nvSpPr>
        <p:spPr>
          <a:xfrm rot="0">
            <a:off x="3385233" y="4576324"/>
            <a:ext cx="12176055" cy="1190406"/>
          </a:xfrm>
          <a:prstGeom prst="rect">
            <a:avLst/>
          </a:prstGeom>
        </p:spPr>
        <p:txBody>
          <a:bodyPr anchor="t" rtlCol="false" tIns="0" lIns="0" bIns="0" rIns="0">
            <a:spAutoFit/>
          </a:bodyPr>
          <a:lstStyle/>
          <a:p>
            <a:pPr algn="just">
              <a:lnSpc>
                <a:spcPts val="3000"/>
              </a:lnSpc>
            </a:pPr>
            <a:r>
              <a:rPr lang="en-US" sz="2174" spc="54">
                <a:solidFill>
                  <a:srgbClr val="000000"/>
                </a:solidFill>
                <a:latin typeface="Poppins Light"/>
                <a:ea typeface="Poppins Light"/>
                <a:cs typeface="Poppins Light"/>
                <a:sym typeface="Poppins Light"/>
              </a:rPr>
              <a:t>Cause: The primary cause of cervical cancer is the Human Papillomavirus (HPV), a sexually transmitted infection. Not all types of HPV cause cervical cancer, but certain high-risk strains like HPV 16 and 18 are the most common ones linked to this disease.</a:t>
            </a:r>
          </a:p>
        </p:txBody>
      </p:sp>
      <p:sp>
        <p:nvSpPr>
          <p:cNvPr name="TextBox 7" id="7"/>
          <p:cNvSpPr txBox="true"/>
          <p:nvPr/>
        </p:nvSpPr>
        <p:spPr>
          <a:xfrm rot="0">
            <a:off x="3385233" y="6592243"/>
            <a:ext cx="12269981" cy="661292"/>
          </a:xfrm>
          <a:prstGeom prst="rect">
            <a:avLst/>
          </a:prstGeom>
        </p:spPr>
        <p:txBody>
          <a:bodyPr anchor="t" rtlCol="false" tIns="0" lIns="0" bIns="0" rIns="0">
            <a:spAutoFit/>
          </a:bodyPr>
          <a:lstStyle/>
          <a:p>
            <a:pPr algn="l">
              <a:lnSpc>
                <a:spcPts val="2475"/>
              </a:lnSpc>
            </a:pPr>
            <a:r>
              <a:rPr lang="en-US" sz="1799" spc="44">
                <a:solidFill>
                  <a:srgbClr val="000000"/>
                </a:solidFill>
                <a:latin typeface="Poppins Light"/>
                <a:ea typeface="Poppins Light"/>
                <a:cs typeface="Poppins Light"/>
                <a:sym typeface="Poppins Light"/>
              </a:rPr>
              <a:t>Screening and Prevention: Screening tests like the Papanicolaou (Pap) test and the HPV DNA test can help detect precancerous conditions of the cervix, thus preventing the development of cervical cancer.</a:t>
            </a:r>
          </a:p>
        </p:txBody>
      </p:sp>
      <p:sp>
        <p:nvSpPr>
          <p:cNvPr name="TextBox 8" id="8"/>
          <p:cNvSpPr txBox="true"/>
          <p:nvPr/>
        </p:nvSpPr>
        <p:spPr>
          <a:xfrm rot="0">
            <a:off x="8178403" y="9161450"/>
            <a:ext cx="3337198" cy="233172"/>
          </a:xfrm>
          <a:prstGeom prst="rect">
            <a:avLst/>
          </a:prstGeom>
        </p:spPr>
        <p:txBody>
          <a:bodyPr anchor="t" rtlCol="false" tIns="0" lIns="0" bIns="0" rIns="0">
            <a:spAutoFit/>
          </a:bodyPr>
          <a:lstStyle/>
          <a:p>
            <a:pPr algn="ctr">
              <a:lnSpc>
                <a:spcPts val="900"/>
              </a:lnSpc>
            </a:pPr>
            <a:r>
              <a:rPr lang="en-US" sz="600" spc="15">
                <a:solidFill>
                  <a:srgbClr val="000000"/>
                </a:solidFill>
                <a:latin typeface="Poppins Light"/>
                <a:ea typeface="Poppins Light"/>
                <a:cs typeface="Poppins Light"/>
                <a:sym typeface="Poppins Light"/>
              </a:rPr>
              <a:t>[1]https://www.medindia.net/patients/patientinfo/cervical-cancer-symtoms-and- diagnosis.htm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342976" y="2479043"/>
            <a:ext cx="5562600" cy="4705350"/>
          </a:xfrm>
          <a:custGeom>
            <a:avLst/>
            <a:gdLst/>
            <a:ahLst/>
            <a:cxnLst/>
            <a:rect r="r" b="b" t="t" l="l"/>
            <a:pathLst>
              <a:path h="4705350" w="5562600">
                <a:moveTo>
                  <a:pt x="0" y="0"/>
                </a:moveTo>
                <a:lnTo>
                  <a:pt x="5562600" y="0"/>
                </a:lnTo>
                <a:lnTo>
                  <a:pt x="5562600" y="4705350"/>
                </a:lnTo>
                <a:lnTo>
                  <a:pt x="0" y="4705350"/>
                </a:lnTo>
                <a:lnTo>
                  <a:pt x="0" y="0"/>
                </a:lnTo>
                <a:close/>
              </a:path>
            </a:pathLst>
          </a:custGeom>
          <a:blipFill>
            <a:blip r:embed="rId2"/>
            <a:stretch>
              <a:fillRect l="0" t="0" r="0" b="0"/>
            </a:stretch>
          </a:blipFill>
        </p:spPr>
      </p:sp>
      <p:sp>
        <p:nvSpPr>
          <p:cNvPr name="Freeform 3" id="3"/>
          <p:cNvSpPr/>
          <p:nvPr/>
        </p:nvSpPr>
        <p:spPr>
          <a:xfrm flipH="false" flipV="false" rot="0">
            <a:off x="6284090" y="2518048"/>
            <a:ext cx="3971925" cy="4629150"/>
          </a:xfrm>
          <a:custGeom>
            <a:avLst/>
            <a:gdLst/>
            <a:ahLst/>
            <a:cxnLst/>
            <a:rect r="r" b="b" t="t" l="l"/>
            <a:pathLst>
              <a:path h="4629150" w="3971925">
                <a:moveTo>
                  <a:pt x="0" y="0"/>
                </a:moveTo>
                <a:lnTo>
                  <a:pt x="3971925" y="0"/>
                </a:lnTo>
                <a:lnTo>
                  <a:pt x="3971925" y="4629150"/>
                </a:lnTo>
                <a:lnTo>
                  <a:pt x="0" y="4629150"/>
                </a:lnTo>
                <a:lnTo>
                  <a:pt x="0" y="0"/>
                </a:lnTo>
                <a:close/>
              </a:path>
            </a:pathLst>
          </a:custGeom>
          <a:blipFill>
            <a:blip r:embed="rId3"/>
            <a:stretch>
              <a:fillRect l="0" t="0" r="0" b="0"/>
            </a:stretch>
          </a:blipFill>
        </p:spPr>
      </p:sp>
      <p:sp>
        <p:nvSpPr>
          <p:cNvPr name="TextBox 4" id="4"/>
          <p:cNvSpPr txBox="true"/>
          <p:nvPr/>
        </p:nvSpPr>
        <p:spPr>
          <a:xfrm rot="0">
            <a:off x="5286108" y="199396"/>
            <a:ext cx="6082770" cy="797166"/>
          </a:xfrm>
          <a:prstGeom prst="rect">
            <a:avLst/>
          </a:prstGeom>
        </p:spPr>
        <p:txBody>
          <a:bodyPr anchor="t" rtlCol="false" tIns="0" lIns="0" bIns="0" rIns="0">
            <a:spAutoFit/>
          </a:bodyPr>
          <a:lstStyle/>
          <a:p>
            <a:pPr algn="l">
              <a:lnSpc>
                <a:spcPts val="5451"/>
              </a:lnSpc>
            </a:pPr>
            <a:r>
              <a:rPr lang="en-US" sz="4505">
                <a:solidFill>
                  <a:srgbClr val="000000"/>
                </a:solidFill>
                <a:latin typeface="Poppins"/>
                <a:ea typeface="Poppins"/>
                <a:cs typeface="Poppins"/>
                <a:sym typeface="Poppins"/>
              </a:rPr>
              <a:t>Hub gene validation</a:t>
            </a:r>
          </a:p>
        </p:txBody>
      </p:sp>
      <p:sp>
        <p:nvSpPr>
          <p:cNvPr name="TextBox 5" id="5"/>
          <p:cNvSpPr txBox="true"/>
          <p:nvPr/>
        </p:nvSpPr>
        <p:spPr>
          <a:xfrm rot="0">
            <a:off x="6578470" y="828075"/>
            <a:ext cx="1958750" cy="637242"/>
          </a:xfrm>
          <a:prstGeom prst="rect">
            <a:avLst/>
          </a:prstGeom>
        </p:spPr>
        <p:txBody>
          <a:bodyPr anchor="t" rtlCol="false" tIns="0" lIns="0" bIns="0" rIns="0">
            <a:spAutoFit/>
          </a:bodyPr>
          <a:lstStyle/>
          <a:p>
            <a:pPr algn="l">
              <a:lnSpc>
                <a:spcPts val="4863"/>
              </a:lnSpc>
            </a:pPr>
            <a:r>
              <a:rPr lang="en-US" sz="2799">
                <a:solidFill>
                  <a:srgbClr val="000000"/>
                </a:solidFill>
                <a:latin typeface="Poppins"/>
                <a:ea typeface="Poppins"/>
                <a:cs typeface="Poppins"/>
                <a:sym typeface="Poppins"/>
              </a:rPr>
              <a:t>Using Gen</a:t>
            </a:r>
          </a:p>
        </p:txBody>
      </p:sp>
      <p:sp>
        <p:nvSpPr>
          <p:cNvPr name="TextBox 6" id="6"/>
          <p:cNvSpPr txBox="true"/>
          <p:nvPr/>
        </p:nvSpPr>
        <p:spPr>
          <a:xfrm rot="0">
            <a:off x="8260585" y="1197188"/>
            <a:ext cx="1730635" cy="756266"/>
          </a:xfrm>
          <a:prstGeom prst="rect">
            <a:avLst/>
          </a:prstGeom>
        </p:spPr>
        <p:txBody>
          <a:bodyPr anchor="t" rtlCol="false" tIns="0" lIns="0" bIns="0" rIns="0">
            <a:spAutoFit/>
          </a:bodyPr>
          <a:lstStyle/>
          <a:p>
            <a:pPr algn="l">
              <a:lnSpc>
                <a:spcPts val="1399"/>
              </a:lnSpc>
            </a:pPr>
            <a:r>
              <a:rPr lang="en-US" sz="2799" spc="86">
                <a:solidFill>
                  <a:srgbClr val="000000"/>
                </a:solidFill>
                <a:latin typeface="Poppins"/>
                <a:ea typeface="Poppins"/>
                <a:cs typeface="Poppins"/>
                <a:sym typeface="Poppins"/>
              </a:rPr>
              <a:t> eMANIA</a:t>
            </a:r>
          </a:p>
          <a:p>
            <a:pPr algn="l">
              <a:lnSpc>
                <a:spcPts val="2861"/>
              </a:lnSpc>
            </a:pPr>
            <a:r>
              <a:rPr lang="en-US" sz="2799">
                <a:solidFill>
                  <a:srgbClr val="000000"/>
                </a:solidFill>
                <a:latin typeface="Poppins"/>
                <a:ea typeface="Poppins"/>
                <a:cs typeface="Poppins"/>
                <a:sym typeface="Poppins"/>
              </a:rPr>
              <a:t> </a:t>
            </a:r>
          </a:p>
        </p:txBody>
      </p:sp>
      <p:sp>
        <p:nvSpPr>
          <p:cNvPr name="TextBox 7" id="7"/>
          <p:cNvSpPr txBox="true"/>
          <p:nvPr/>
        </p:nvSpPr>
        <p:spPr>
          <a:xfrm rot="0">
            <a:off x="894626" y="7236390"/>
            <a:ext cx="4550035" cy="779002"/>
          </a:xfrm>
          <a:prstGeom prst="rect">
            <a:avLst/>
          </a:prstGeom>
        </p:spPr>
        <p:txBody>
          <a:bodyPr anchor="t" rtlCol="false" tIns="0" lIns="0" bIns="0" rIns="0">
            <a:spAutoFit/>
          </a:bodyPr>
          <a:lstStyle/>
          <a:p>
            <a:pPr algn="ctr">
              <a:lnSpc>
                <a:spcPts val="2970"/>
              </a:lnSpc>
            </a:pPr>
            <a:r>
              <a:rPr lang="en-US" sz="2014">
                <a:solidFill>
                  <a:srgbClr val="000000"/>
                </a:solidFill>
                <a:latin typeface="Poppins"/>
                <a:ea typeface="Poppins"/>
                <a:cs typeface="Poppins"/>
                <a:sym typeface="Poppins"/>
              </a:rPr>
              <a:t>Interactive gene-genefunctional interaction network</a:t>
            </a:r>
          </a:p>
        </p:txBody>
      </p:sp>
      <p:sp>
        <p:nvSpPr>
          <p:cNvPr name="TextBox 8" id="8"/>
          <p:cNvSpPr txBox="true"/>
          <p:nvPr/>
        </p:nvSpPr>
        <p:spPr>
          <a:xfrm rot="0">
            <a:off x="6676549" y="7241019"/>
            <a:ext cx="3246130" cy="704517"/>
          </a:xfrm>
          <a:prstGeom prst="rect">
            <a:avLst/>
          </a:prstGeom>
        </p:spPr>
        <p:txBody>
          <a:bodyPr anchor="t" rtlCol="false" tIns="0" lIns="0" bIns="0" rIns="0">
            <a:spAutoFit/>
          </a:bodyPr>
          <a:lstStyle/>
          <a:p>
            <a:pPr algn="just">
              <a:lnSpc>
                <a:spcPts val="2697"/>
              </a:lnSpc>
            </a:pPr>
            <a:r>
              <a:rPr lang="en-US" sz="1832">
                <a:solidFill>
                  <a:srgbClr val="000000"/>
                </a:solidFill>
                <a:latin typeface="Poppins"/>
                <a:ea typeface="Poppins"/>
                <a:cs typeface="Poppins"/>
                <a:sym typeface="Poppins"/>
              </a:rPr>
              <a:t>Percentage breakdown of the network'sinteractions</a:t>
            </a:r>
          </a:p>
        </p:txBody>
      </p:sp>
      <p:sp>
        <p:nvSpPr>
          <p:cNvPr name="TextBox 9" id="9"/>
          <p:cNvSpPr txBox="true"/>
          <p:nvPr/>
        </p:nvSpPr>
        <p:spPr>
          <a:xfrm rot="0">
            <a:off x="10803988" y="2438657"/>
            <a:ext cx="7196995" cy="621268"/>
          </a:xfrm>
          <a:prstGeom prst="rect">
            <a:avLst/>
          </a:prstGeom>
        </p:spPr>
        <p:txBody>
          <a:bodyPr anchor="t" rtlCol="false" tIns="0" lIns="0" bIns="0" rIns="0">
            <a:spAutoFit/>
          </a:bodyPr>
          <a:lstStyle/>
          <a:p>
            <a:pPr algn="l">
              <a:lnSpc>
                <a:spcPts val="2390"/>
              </a:lnSpc>
            </a:pPr>
            <a:r>
              <a:rPr lang="en-US" sz="1623" spc="40">
                <a:solidFill>
                  <a:srgbClr val="000000"/>
                </a:solidFill>
                <a:latin typeface="Poppins Light"/>
                <a:ea typeface="Poppins Light"/>
                <a:cs typeface="Poppins Light"/>
                <a:sym typeface="Poppins Light"/>
              </a:rPr>
              <a:t>We were able to identify numerous sorts of interactions among our hub genes as a result of this investigation. </a:t>
            </a:r>
          </a:p>
        </p:txBody>
      </p:sp>
      <p:sp>
        <p:nvSpPr>
          <p:cNvPr name="TextBox 10" id="10"/>
          <p:cNvSpPr txBox="true"/>
          <p:nvPr/>
        </p:nvSpPr>
        <p:spPr>
          <a:xfrm rot="0">
            <a:off x="10870873" y="3045847"/>
            <a:ext cx="7007666" cy="317668"/>
          </a:xfrm>
          <a:prstGeom prst="rect">
            <a:avLst/>
          </a:prstGeom>
        </p:spPr>
        <p:txBody>
          <a:bodyPr anchor="t" rtlCol="false" tIns="0" lIns="0" bIns="0" rIns="0">
            <a:spAutoFit/>
          </a:bodyPr>
          <a:lstStyle/>
          <a:p>
            <a:pPr algn="l">
              <a:lnSpc>
                <a:spcPts val="2390"/>
              </a:lnSpc>
            </a:pPr>
            <a:r>
              <a:rPr lang="en-US" sz="1623" spc="40">
                <a:solidFill>
                  <a:srgbClr val="000000"/>
                </a:solidFill>
                <a:latin typeface="Poppins Light"/>
                <a:ea typeface="Poppins Light"/>
                <a:cs typeface="Poppins Light"/>
                <a:sym typeface="Poppins Light"/>
              </a:rPr>
              <a:t>Co-expression relationships are generated from gene expression</a:t>
            </a:r>
          </a:p>
        </p:txBody>
      </p:sp>
      <p:sp>
        <p:nvSpPr>
          <p:cNvPr name="TextBox 11" id="11"/>
          <p:cNvSpPr txBox="true"/>
          <p:nvPr/>
        </p:nvSpPr>
        <p:spPr>
          <a:xfrm rot="0">
            <a:off x="10803988" y="3349438"/>
            <a:ext cx="7589510" cy="6389570"/>
          </a:xfrm>
          <a:prstGeom prst="rect">
            <a:avLst/>
          </a:prstGeom>
        </p:spPr>
        <p:txBody>
          <a:bodyPr anchor="t" rtlCol="false" tIns="0" lIns="0" bIns="0" rIns="0">
            <a:spAutoFit/>
          </a:bodyPr>
          <a:lstStyle/>
          <a:p>
            <a:pPr algn="l">
              <a:lnSpc>
                <a:spcPts val="2390"/>
              </a:lnSpc>
            </a:pPr>
            <a:r>
              <a:rPr lang="en-US" sz="1623" spc="40">
                <a:solidFill>
                  <a:srgbClr val="000000"/>
                </a:solidFill>
                <a:latin typeface="Poppins Light"/>
                <a:ea typeface="Poppins Light"/>
                <a:cs typeface="Poppins Light"/>
                <a:sym typeface="Poppins Light"/>
              </a:rPr>
              <a:t>data and indicate that certain genes are frequently expressed concurrently in the same cells or tissues, implying that they may collaborate in the same biological processes or pathways. . Co-localization implies that our hub genes are in the same cellular compartments, possibly performing similar biological activities.  Physical interactions showing that the proteins encoded by the hub genes have direct molecular contacts. This could imply that these proteins belong to the same protein complex or that they interact directly during their function.  The predicted interactions are based on machine learningtechniques that anticipate gene interactions from a varietyof data sources. Pathway-based interactions demonste that our hub genes are involved in similar biological pathways, emphasising their potential cooperation in specific biological activities. Finally, shared protein domains indicate that several of our hub genes encode proteins with comparable structural characteristics, implying similarfunctional roles in the cell.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773411" y="2164623"/>
            <a:ext cx="7200900" cy="5400675"/>
          </a:xfrm>
          <a:custGeom>
            <a:avLst/>
            <a:gdLst/>
            <a:ahLst/>
            <a:cxnLst/>
            <a:rect r="r" b="b" t="t" l="l"/>
            <a:pathLst>
              <a:path h="5400675" w="7200900">
                <a:moveTo>
                  <a:pt x="0" y="0"/>
                </a:moveTo>
                <a:lnTo>
                  <a:pt x="7200900" y="0"/>
                </a:lnTo>
                <a:lnTo>
                  <a:pt x="7200900" y="5400675"/>
                </a:lnTo>
                <a:lnTo>
                  <a:pt x="0" y="5400675"/>
                </a:lnTo>
                <a:lnTo>
                  <a:pt x="0" y="0"/>
                </a:lnTo>
                <a:close/>
              </a:path>
            </a:pathLst>
          </a:custGeom>
          <a:blipFill>
            <a:blip r:embed="rId2"/>
            <a:stretch>
              <a:fillRect l="0" t="0" r="0" b="0"/>
            </a:stretch>
          </a:blipFill>
        </p:spPr>
      </p:sp>
      <p:sp>
        <p:nvSpPr>
          <p:cNvPr name="TextBox 3" id="3"/>
          <p:cNvSpPr txBox="true"/>
          <p:nvPr/>
        </p:nvSpPr>
        <p:spPr>
          <a:xfrm rot="0">
            <a:off x="1223543" y="424205"/>
            <a:ext cx="2713815"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Using UALCAN</a:t>
            </a:r>
          </a:p>
        </p:txBody>
      </p:sp>
      <p:sp>
        <p:nvSpPr>
          <p:cNvPr name="TextBox 4" id="4"/>
          <p:cNvSpPr txBox="true"/>
          <p:nvPr/>
        </p:nvSpPr>
        <p:spPr>
          <a:xfrm rot="0">
            <a:off x="2553767" y="948080"/>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 </a:t>
            </a:r>
          </a:p>
        </p:txBody>
      </p:sp>
      <p:sp>
        <p:nvSpPr>
          <p:cNvPr name="TextBox 5" id="5"/>
          <p:cNvSpPr txBox="true"/>
          <p:nvPr/>
        </p:nvSpPr>
        <p:spPr>
          <a:xfrm rot="0">
            <a:off x="8541496" y="2134000"/>
            <a:ext cx="9556956" cy="4761567"/>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In the boxplot for IL1B, the x-axis represents the type of TCGA samples used, while the y-axis indicatesthe expression level of IL1B in termsof Transcripts Per Million (TPM). The boxplot presents two categories: 'Normal' (blue boxplot) representing gene expression in normal cervicaltissues (n=3), and 'Primary Tumor'(red boxplot) representing gene expression in CESC tissues (n=305).</a:t>
            </a:r>
          </a:p>
        </p:txBody>
      </p:sp>
      <p:sp>
        <p:nvSpPr>
          <p:cNvPr name="TextBox 6" id="6"/>
          <p:cNvSpPr txBox="true"/>
          <p:nvPr/>
        </p:nvSpPr>
        <p:spPr>
          <a:xfrm rot="0">
            <a:off x="13286737" y="6848875"/>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Light"/>
                <a:ea typeface="Poppins Light"/>
                <a:cs typeface="Poppins Light"/>
                <a:sym typeface="Poppins Light"/>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99053" y="1465478"/>
            <a:ext cx="8496300" cy="6972300"/>
          </a:xfrm>
          <a:custGeom>
            <a:avLst/>
            <a:gdLst/>
            <a:ahLst/>
            <a:cxnLst/>
            <a:rect r="r" b="b" t="t" l="l"/>
            <a:pathLst>
              <a:path h="6972300" w="8496300">
                <a:moveTo>
                  <a:pt x="0" y="0"/>
                </a:moveTo>
                <a:lnTo>
                  <a:pt x="8496300" y="0"/>
                </a:lnTo>
                <a:lnTo>
                  <a:pt x="8496300" y="6972300"/>
                </a:lnTo>
                <a:lnTo>
                  <a:pt x="0" y="6972300"/>
                </a:lnTo>
                <a:lnTo>
                  <a:pt x="0" y="0"/>
                </a:lnTo>
                <a:close/>
              </a:path>
            </a:pathLst>
          </a:custGeom>
          <a:blipFill>
            <a:blip r:embed="rId2"/>
            <a:stretch>
              <a:fillRect l="-945" t="0" r="-960" b="0"/>
            </a:stretch>
          </a:blipFill>
        </p:spPr>
      </p:sp>
      <p:sp>
        <p:nvSpPr>
          <p:cNvPr name="Freeform 3" id="3"/>
          <p:cNvSpPr/>
          <p:nvPr/>
        </p:nvSpPr>
        <p:spPr>
          <a:xfrm flipH="false" flipV="false" rot="0">
            <a:off x="9068219" y="5512460"/>
            <a:ext cx="8572500" cy="3971925"/>
          </a:xfrm>
          <a:custGeom>
            <a:avLst/>
            <a:gdLst/>
            <a:ahLst/>
            <a:cxnLst/>
            <a:rect r="r" b="b" t="t" l="l"/>
            <a:pathLst>
              <a:path h="3971925" w="8572500">
                <a:moveTo>
                  <a:pt x="0" y="0"/>
                </a:moveTo>
                <a:lnTo>
                  <a:pt x="8572500" y="0"/>
                </a:lnTo>
                <a:lnTo>
                  <a:pt x="8572500" y="3971925"/>
                </a:lnTo>
                <a:lnTo>
                  <a:pt x="0" y="3971925"/>
                </a:lnTo>
                <a:lnTo>
                  <a:pt x="0" y="0"/>
                </a:lnTo>
                <a:close/>
              </a:path>
            </a:pathLst>
          </a:custGeom>
          <a:blipFill>
            <a:blip r:embed="rId3"/>
            <a:stretch>
              <a:fillRect l="0" t="0" r="0" b="0"/>
            </a:stretch>
          </a:blipFill>
        </p:spPr>
      </p:sp>
      <p:sp>
        <p:nvSpPr>
          <p:cNvPr name="Freeform 4" id="4"/>
          <p:cNvSpPr/>
          <p:nvPr/>
        </p:nvSpPr>
        <p:spPr>
          <a:xfrm flipH="false" flipV="false" rot="0">
            <a:off x="9068219" y="1465478"/>
            <a:ext cx="8620125" cy="4048125"/>
          </a:xfrm>
          <a:custGeom>
            <a:avLst/>
            <a:gdLst/>
            <a:ahLst/>
            <a:cxnLst/>
            <a:rect r="r" b="b" t="t" l="l"/>
            <a:pathLst>
              <a:path h="4048125" w="8620125">
                <a:moveTo>
                  <a:pt x="0" y="0"/>
                </a:moveTo>
                <a:lnTo>
                  <a:pt x="8620125" y="0"/>
                </a:lnTo>
                <a:lnTo>
                  <a:pt x="8620125" y="4048125"/>
                </a:lnTo>
                <a:lnTo>
                  <a:pt x="0" y="4048125"/>
                </a:lnTo>
                <a:lnTo>
                  <a:pt x="0" y="0"/>
                </a:lnTo>
                <a:close/>
              </a:path>
            </a:pathLst>
          </a:custGeom>
          <a:blipFill>
            <a:blip r:embed="rId4"/>
            <a:stretch>
              <a:fillRect l="0" t="0" r="0" b="0"/>
            </a:stretch>
          </a:blipFill>
        </p:spPr>
      </p:sp>
      <p:sp>
        <p:nvSpPr>
          <p:cNvPr name="TextBox 5" id="5"/>
          <p:cNvSpPr txBox="true"/>
          <p:nvPr/>
        </p:nvSpPr>
        <p:spPr>
          <a:xfrm rot="0">
            <a:off x="687943" y="630212"/>
            <a:ext cx="4148509" cy="687114"/>
          </a:xfrm>
          <a:prstGeom prst="rect">
            <a:avLst/>
          </a:prstGeom>
        </p:spPr>
        <p:txBody>
          <a:bodyPr anchor="t" rtlCol="false" tIns="0" lIns="0" bIns="0" rIns="0">
            <a:spAutoFit/>
          </a:bodyPr>
          <a:lstStyle/>
          <a:p>
            <a:pPr algn="l">
              <a:lnSpc>
                <a:spcPts val="4900"/>
              </a:lnSpc>
            </a:pPr>
            <a:r>
              <a:rPr lang="en-US" sz="3500">
                <a:solidFill>
                  <a:srgbClr val="000000"/>
                </a:solidFill>
                <a:latin typeface="Poppins"/>
                <a:ea typeface="Poppins"/>
                <a:cs typeface="Poppins"/>
                <a:sym typeface="Poppins"/>
              </a:rPr>
              <a:t>Ligand discussion</a:t>
            </a:r>
          </a:p>
        </p:txBody>
      </p:sp>
      <p:sp>
        <p:nvSpPr>
          <p:cNvPr name="TextBox 6" id="6"/>
          <p:cNvSpPr txBox="true"/>
          <p:nvPr/>
        </p:nvSpPr>
        <p:spPr>
          <a:xfrm rot="0">
            <a:off x="9070181" y="4820002"/>
            <a:ext cx="150514"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t</a:t>
            </a:r>
          </a:p>
        </p:txBody>
      </p:sp>
      <p:sp>
        <p:nvSpPr>
          <p:cNvPr name="TextBox 7" id="7"/>
          <p:cNvSpPr txBox="true"/>
          <p:nvPr/>
        </p:nvSpPr>
        <p:spPr>
          <a:xfrm rot="0">
            <a:off x="570576" y="8457028"/>
            <a:ext cx="7742825" cy="1042035"/>
          </a:xfrm>
          <a:prstGeom prst="rect">
            <a:avLst/>
          </a:prstGeom>
        </p:spPr>
        <p:txBody>
          <a:bodyPr anchor="t" rtlCol="false" tIns="0" lIns="0" bIns="0" rIns="0">
            <a:spAutoFit/>
          </a:bodyPr>
          <a:lstStyle/>
          <a:p>
            <a:pPr algn="ctr">
              <a:lnSpc>
                <a:spcPts val="3974"/>
              </a:lnSpc>
            </a:pPr>
            <a:r>
              <a:rPr lang="en-US" sz="2656" spc="66">
                <a:solidFill>
                  <a:srgbClr val="000000"/>
                </a:solidFill>
                <a:latin typeface="Poppins Light"/>
                <a:ea typeface="Poppins Light"/>
                <a:cs typeface="Poppins Light"/>
                <a:sym typeface="Poppins Light"/>
              </a:rPr>
              <a:t>We used these smiles notations and got the ligand using pubchem or chemsketch.</a:t>
            </a:r>
          </a:p>
        </p:txBody>
      </p:sp>
      <p:sp>
        <p:nvSpPr>
          <p:cNvPr name="TextBox 8" id="8"/>
          <p:cNvSpPr txBox="true"/>
          <p:nvPr/>
        </p:nvSpPr>
        <p:spPr>
          <a:xfrm rot="0">
            <a:off x="4370156" y="9466678"/>
            <a:ext cx="103241" cy="537210"/>
          </a:xfrm>
          <a:prstGeom prst="rect">
            <a:avLst/>
          </a:prstGeom>
        </p:spPr>
        <p:txBody>
          <a:bodyPr anchor="t" rtlCol="false" tIns="0" lIns="0" bIns="0" rIns="0">
            <a:spAutoFit/>
          </a:bodyPr>
          <a:lstStyle/>
          <a:p>
            <a:pPr algn="l">
              <a:lnSpc>
                <a:spcPts val="3974"/>
              </a:lnSpc>
            </a:pPr>
            <a:r>
              <a:rPr lang="en-US" sz="2656">
                <a:solidFill>
                  <a:srgbClr val="000000"/>
                </a:solidFill>
                <a:latin typeface="Poppins Light"/>
                <a:ea typeface="Poppins Light"/>
                <a:cs typeface="Poppins Light"/>
                <a:sym typeface="Poppins Light"/>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18986" y="838400"/>
            <a:ext cx="17576092" cy="4125154"/>
          </a:xfrm>
          <a:custGeom>
            <a:avLst/>
            <a:gdLst/>
            <a:ahLst/>
            <a:cxnLst/>
            <a:rect r="r" b="b" t="t" l="l"/>
            <a:pathLst>
              <a:path h="4125154" w="17576092">
                <a:moveTo>
                  <a:pt x="0" y="0"/>
                </a:moveTo>
                <a:lnTo>
                  <a:pt x="17576092" y="0"/>
                </a:lnTo>
                <a:lnTo>
                  <a:pt x="17576092" y="4125154"/>
                </a:lnTo>
                <a:lnTo>
                  <a:pt x="0" y="4125154"/>
                </a:lnTo>
                <a:lnTo>
                  <a:pt x="0" y="0"/>
                </a:lnTo>
                <a:close/>
              </a:path>
            </a:pathLst>
          </a:custGeom>
          <a:blipFill>
            <a:blip r:embed="rId2"/>
            <a:stretch>
              <a:fillRect l="0" t="0" r="0" b="0"/>
            </a:stretch>
          </a:blipFill>
        </p:spPr>
      </p:sp>
      <p:sp>
        <p:nvSpPr>
          <p:cNvPr name="TextBox 3" id="3"/>
          <p:cNvSpPr txBox="true"/>
          <p:nvPr/>
        </p:nvSpPr>
        <p:spPr>
          <a:xfrm rot="0">
            <a:off x="603561" y="5286013"/>
            <a:ext cx="4658678" cy="1381782"/>
          </a:xfrm>
          <a:prstGeom prst="rect">
            <a:avLst/>
          </a:prstGeom>
        </p:spPr>
        <p:txBody>
          <a:bodyPr anchor="t" rtlCol="false" tIns="0" lIns="0" bIns="0" rIns="0">
            <a:spAutoFit/>
          </a:bodyPr>
          <a:lstStyle/>
          <a:p>
            <a:pPr algn="ctr">
              <a:lnSpc>
                <a:spcPts val="3524"/>
              </a:lnSpc>
            </a:pPr>
            <a:r>
              <a:rPr lang="en-US" sz="2351" spc="58">
                <a:solidFill>
                  <a:srgbClr val="000000"/>
                </a:solidFill>
                <a:latin typeface="Poppins Light"/>
                <a:ea typeface="Poppins Light"/>
                <a:cs typeface="Poppins Light"/>
                <a:sym typeface="Poppins Light"/>
              </a:rPr>
              <a:t>IL1B – modelled and energy minimized in swiss model and gromacs</a:t>
            </a:r>
          </a:p>
        </p:txBody>
      </p:sp>
      <p:sp>
        <p:nvSpPr>
          <p:cNvPr name="TextBox 4" id="4"/>
          <p:cNvSpPr txBox="true"/>
          <p:nvPr/>
        </p:nvSpPr>
        <p:spPr>
          <a:xfrm rot="0">
            <a:off x="5754329" y="5284670"/>
            <a:ext cx="4663269" cy="1382154"/>
          </a:xfrm>
          <a:prstGeom prst="rect">
            <a:avLst/>
          </a:prstGeom>
        </p:spPr>
        <p:txBody>
          <a:bodyPr anchor="t" rtlCol="false" tIns="0" lIns="0" bIns="0" rIns="0">
            <a:spAutoFit/>
          </a:bodyPr>
          <a:lstStyle/>
          <a:p>
            <a:pPr algn="ctr">
              <a:lnSpc>
                <a:spcPts val="3525"/>
              </a:lnSpc>
            </a:pPr>
            <a:r>
              <a:rPr lang="en-US" sz="2353" spc="58">
                <a:solidFill>
                  <a:srgbClr val="000000"/>
                </a:solidFill>
                <a:latin typeface="Poppins Light"/>
                <a:ea typeface="Poppins Light"/>
                <a:cs typeface="Poppins Light"/>
                <a:sym typeface="Poppins Light"/>
              </a:rPr>
              <a:t>IL1R – modelled and energy minimized in swiss model and gromacs</a:t>
            </a:r>
          </a:p>
        </p:txBody>
      </p:sp>
      <p:sp>
        <p:nvSpPr>
          <p:cNvPr name="TextBox 5" id="5"/>
          <p:cNvSpPr txBox="true"/>
          <p:nvPr/>
        </p:nvSpPr>
        <p:spPr>
          <a:xfrm rot="0">
            <a:off x="12159482" y="5311931"/>
            <a:ext cx="4010882" cy="994867"/>
          </a:xfrm>
          <a:prstGeom prst="rect">
            <a:avLst/>
          </a:prstGeom>
        </p:spPr>
        <p:txBody>
          <a:bodyPr anchor="t" rtlCol="false" tIns="0" lIns="0" bIns="0" rIns="0">
            <a:spAutoFit/>
          </a:bodyPr>
          <a:lstStyle/>
          <a:p>
            <a:pPr algn="ctr">
              <a:lnSpc>
                <a:spcPts val="3750"/>
              </a:lnSpc>
            </a:pPr>
            <a:r>
              <a:rPr lang="en-US" sz="2544">
                <a:solidFill>
                  <a:srgbClr val="000000"/>
                </a:solidFill>
                <a:latin typeface="Poppins"/>
                <a:ea typeface="Poppins"/>
                <a:cs typeface="Poppins"/>
                <a:sym typeface="Poppins"/>
              </a:rPr>
              <a:t>IL1B-IL1R Complex after Haddock</a:t>
            </a:r>
          </a:p>
        </p:txBody>
      </p:sp>
      <p:sp>
        <p:nvSpPr>
          <p:cNvPr name="TextBox 6" id="6"/>
          <p:cNvSpPr txBox="true"/>
          <p:nvPr/>
        </p:nvSpPr>
        <p:spPr>
          <a:xfrm rot="0">
            <a:off x="481184" y="6960013"/>
            <a:ext cx="15556897" cy="1015498"/>
          </a:xfrm>
          <a:prstGeom prst="rect">
            <a:avLst/>
          </a:prstGeom>
        </p:spPr>
        <p:txBody>
          <a:bodyPr anchor="t" rtlCol="false" tIns="0" lIns="0" bIns="0" rIns="0">
            <a:spAutoFit/>
          </a:bodyPr>
          <a:lstStyle/>
          <a:p>
            <a:pPr algn="l">
              <a:lnSpc>
                <a:spcPts val="3898"/>
              </a:lnSpc>
            </a:pPr>
            <a:r>
              <a:rPr lang="en-US" sz="2611">
                <a:solidFill>
                  <a:srgbClr val="000000"/>
                </a:solidFill>
                <a:latin typeface="Poppins"/>
                <a:ea typeface="Poppins"/>
                <a:cs typeface="Poppins"/>
                <a:sym typeface="Poppins"/>
              </a:rPr>
              <a:t>We know interaction between IL1B and 1ILR helps in up regulation of IL1B, We did molecular docking experiments on the interaction between IL1B and its receptor IL1R</a:t>
            </a:r>
          </a:p>
        </p:txBody>
      </p:sp>
      <p:sp>
        <p:nvSpPr>
          <p:cNvPr name="TextBox 7" id="7"/>
          <p:cNvSpPr txBox="true"/>
          <p:nvPr/>
        </p:nvSpPr>
        <p:spPr>
          <a:xfrm rot="0">
            <a:off x="654044" y="8252831"/>
            <a:ext cx="16867270" cy="1508808"/>
          </a:xfrm>
          <a:prstGeom prst="rect">
            <a:avLst/>
          </a:prstGeom>
        </p:spPr>
        <p:txBody>
          <a:bodyPr anchor="t" rtlCol="false" tIns="0" lIns="0" bIns="0" rIns="0">
            <a:spAutoFit/>
          </a:bodyPr>
          <a:lstStyle/>
          <a:p>
            <a:pPr algn="l">
              <a:lnSpc>
                <a:spcPts val="3899"/>
              </a:lnSpc>
            </a:pPr>
            <a:r>
              <a:rPr lang="en-US" sz="2599">
                <a:solidFill>
                  <a:srgbClr val="000000"/>
                </a:solidFill>
                <a:latin typeface="Poppins"/>
                <a:ea typeface="Poppins"/>
                <a:cs typeface="Poppins"/>
                <a:sym typeface="Poppins"/>
              </a:rPr>
              <a:t>This cluster's HADDOCK score was -83.3 +/- 11.6, which is the weighted sum of severalenergy terms such as van der Waals, electrostatic, desolvation, and constraint violation energy. A lower score suggestsa better matchbetween the two proteins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85312" y="1439570"/>
            <a:ext cx="17254147" cy="5210175"/>
          </a:xfrm>
          <a:custGeom>
            <a:avLst/>
            <a:gdLst/>
            <a:ahLst/>
            <a:cxnLst/>
            <a:rect r="r" b="b" t="t" l="l"/>
            <a:pathLst>
              <a:path h="5210175" w="17254147">
                <a:moveTo>
                  <a:pt x="0" y="0"/>
                </a:moveTo>
                <a:lnTo>
                  <a:pt x="17254147" y="0"/>
                </a:lnTo>
                <a:lnTo>
                  <a:pt x="17254147" y="5210175"/>
                </a:lnTo>
                <a:lnTo>
                  <a:pt x="0" y="5210175"/>
                </a:lnTo>
                <a:lnTo>
                  <a:pt x="0" y="0"/>
                </a:lnTo>
                <a:close/>
              </a:path>
            </a:pathLst>
          </a:custGeom>
          <a:blipFill>
            <a:blip r:embed="rId2"/>
            <a:stretch>
              <a:fillRect l="0" t="0" r="0" b="0"/>
            </a:stretch>
          </a:blipFill>
        </p:spPr>
      </p:sp>
      <p:sp>
        <p:nvSpPr>
          <p:cNvPr name="Freeform 3" id="3"/>
          <p:cNvSpPr/>
          <p:nvPr/>
        </p:nvSpPr>
        <p:spPr>
          <a:xfrm flipH="false" flipV="false" rot="0">
            <a:off x="10479329" y="7402725"/>
            <a:ext cx="3248025" cy="2647950"/>
          </a:xfrm>
          <a:custGeom>
            <a:avLst/>
            <a:gdLst/>
            <a:ahLst/>
            <a:cxnLst/>
            <a:rect r="r" b="b" t="t" l="l"/>
            <a:pathLst>
              <a:path h="2647950" w="3248025">
                <a:moveTo>
                  <a:pt x="0" y="0"/>
                </a:moveTo>
                <a:lnTo>
                  <a:pt x="3248025" y="0"/>
                </a:lnTo>
                <a:lnTo>
                  <a:pt x="3248025" y="2647950"/>
                </a:lnTo>
                <a:lnTo>
                  <a:pt x="0" y="2647950"/>
                </a:lnTo>
                <a:lnTo>
                  <a:pt x="0" y="0"/>
                </a:lnTo>
                <a:close/>
              </a:path>
            </a:pathLst>
          </a:custGeom>
          <a:blipFill>
            <a:blip r:embed="rId3"/>
            <a:stretch>
              <a:fillRect l="0" t="0" r="0" b="0"/>
            </a:stretch>
          </a:blipFill>
        </p:spPr>
      </p:sp>
      <p:sp>
        <p:nvSpPr>
          <p:cNvPr name="TextBox 4" id="4"/>
          <p:cNvSpPr txBox="true"/>
          <p:nvPr/>
        </p:nvSpPr>
        <p:spPr>
          <a:xfrm rot="0">
            <a:off x="3903145" y="-230010"/>
            <a:ext cx="9697717" cy="1218952"/>
          </a:xfrm>
          <a:prstGeom prst="rect">
            <a:avLst/>
          </a:prstGeom>
        </p:spPr>
        <p:txBody>
          <a:bodyPr anchor="t" rtlCol="false" tIns="0" lIns="0" bIns="0" rIns="0">
            <a:spAutoFit/>
          </a:bodyPr>
          <a:lstStyle/>
          <a:p>
            <a:pPr algn="l">
              <a:lnSpc>
                <a:spcPts val="8814"/>
              </a:lnSpc>
            </a:pPr>
            <a:r>
              <a:rPr lang="en-US" sz="6296">
                <a:solidFill>
                  <a:srgbClr val="000000"/>
                </a:solidFill>
                <a:latin typeface="Poppins"/>
                <a:ea typeface="Poppins"/>
                <a:cs typeface="Poppins"/>
                <a:sym typeface="Poppins"/>
              </a:rPr>
              <a:t>Protein ligand docking </a:t>
            </a:r>
          </a:p>
        </p:txBody>
      </p:sp>
      <p:sp>
        <p:nvSpPr>
          <p:cNvPr name="TextBox 5" id="5"/>
          <p:cNvSpPr txBox="true"/>
          <p:nvPr/>
        </p:nvSpPr>
        <p:spPr>
          <a:xfrm rot="0">
            <a:off x="4909823" y="6840398"/>
            <a:ext cx="9017670"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Binding affinity score betweenIL1B and HPV drugs</a:t>
            </a:r>
          </a:p>
        </p:txBody>
      </p:sp>
      <p:sp>
        <p:nvSpPr>
          <p:cNvPr name="TextBox 6" id="6"/>
          <p:cNvSpPr txBox="true"/>
          <p:nvPr/>
        </p:nvSpPr>
        <p:spPr>
          <a:xfrm rot="0">
            <a:off x="285312" y="7443730"/>
            <a:ext cx="9535773" cy="1061466"/>
          </a:xfrm>
          <a:prstGeom prst="rect">
            <a:avLst/>
          </a:prstGeom>
        </p:spPr>
        <p:txBody>
          <a:bodyPr anchor="t" rtlCol="false" tIns="0" lIns="0" bIns="0" rIns="0">
            <a:spAutoFit/>
          </a:bodyPr>
          <a:lstStyle/>
          <a:p>
            <a:pPr algn="l">
              <a:lnSpc>
                <a:spcPts val="2700"/>
              </a:lnSpc>
            </a:pPr>
            <a:r>
              <a:rPr lang="en-US" sz="1800" spc="44">
                <a:solidFill>
                  <a:srgbClr val="000000"/>
                </a:solidFill>
                <a:latin typeface="Poppins Light"/>
                <a:ea typeface="Poppins Light"/>
                <a:cs typeface="Poppins Light"/>
                <a:sym typeface="Poppins Light"/>
              </a:rPr>
              <a:t>Chemical name of ligand 2: 5-[[4-[[4-[(3-Carboxy-4-chlorophenyl)amino]phenyl]phenylmethylene]-2,5- cyclohexadien-1-ylidene]amino]-2-chlorobenzoic acid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16262" y="311382"/>
            <a:ext cx="5181600" cy="4105275"/>
          </a:xfrm>
          <a:custGeom>
            <a:avLst/>
            <a:gdLst/>
            <a:ahLst/>
            <a:cxnLst/>
            <a:rect r="r" b="b" t="t" l="l"/>
            <a:pathLst>
              <a:path h="4105275" w="5181600">
                <a:moveTo>
                  <a:pt x="0" y="0"/>
                </a:moveTo>
                <a:lnTo>
                  <a:pt x="5181600" y="0"/>
                </a:lnTo>
                <a:lnTo>
                  <a:pt x="5181600" y="4105275"/>
                </a:lnTo>
                <a:lnTo>
                  <a:pt x="0" y="4105275"/>
                </a:lnTo>
                <a:lnTo>
                  <a:pt x="0" y="0"/>
                </a:lnTo>
                <a:close/>
              </a:path>
            </a:pathLst>
          </a:custGeom>
          <a:blipFill>
            <a:blip r:embed="rId2"/>
            <a:stretch>
              <a:fillRect l="0" t="0" r="0" b="0"/>
            </a:stretch>
          </a:blipFill>
        </p:spPr>
      </p:sp>
      <p:sp>
        <p:nvSpPr>
          <p:cNvPr name="Freeform 3" id="3"/>
          <p:cNvSpPr/>
          <p:nvPr/>
        </p:nvSpPr>
        <p:spPr>
          <a:xfrm flipH="false" flipV="false" rot="0">
            <a:off x="5909234" y="333423"/>
            <a:ext cx="3886200" cy="4086225"/>
          </a:xfrm>
          <a:custGeom>
            <a:avLst/>
            <a:gdLst/>
            <a:ahLst/>
            <a:cxnLst/>
            <a:rect r="r" b="b" t="t" l="l"/>
            <a:pathLst>
              <a:path h="4086225" w="3886200">
                <a:moveTo>
                  <a:pt x="0" y="0"/>
                </a:moveTo>
                <a:lnTo>
                  <a:pt x="3886200" y="0"/>
                </a:lnTo>
                <a:lnTo>
                  <a:pt x="3886200" y="4086225"/>
                </a:lnTo>
                <a:lnTo>
                  <a:pt x="0" y="4086225"/>
                </a:lnTo>
                <a:lnTo>
                  <a:pt x="0" y="0"/>
                </a:lnTo>
                <a:close/>
              </a:path>
            </a:pathLst>
          </a:custGeom>
          <a:blipFill>
            <a:blip r:embed="rId3"/>
            <a:stretch>
              <a:fillRect l="0" t="0" r="0" b="0"/>
            </a:stretch>
          </a:blipFill>
        </p:spPr>
      </p:sp>
      <p:sp>
        <p:nvSpPr>
          <p:cNvPr name="Freeform 4" id="4"/>
          <p:cNvSpPr/>
          <p:nvPr/>
        </p:nvSpPr>
        <p:spPr>
          <a:xfrm flipH="false" flipV="false" rot="0">
            <a:off x="10464756" y="333423"/>
            <a:ext cx="4210050" cy="4905375"/>
          </a:xfrm>
          <a:custGeom>
            <a:avLst/>
            <a:gdLst/>
            <a:ahLst/>
            <a:cxnLst/>
            <a:rect r="r" b="b" t="t" l="l"/>
            <a:pathLst>
              <a:path h="4905375" w="4210050">
                <a:moveTo>
                  <a:pt x="0" y="0"/>
                </a:moveTo>
                <a:lnTo>
                  <a:pt x="4210050" y="0"/>
                </a:lnTo>
                <a:lnTo>
                  <a:pt x="4210050" y="4905375"/>
                </a:lnTo>
                <a:lnTo>
                  <a:pt x="0" y="4905375"/>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7092782" y="5315922"/>
            <a:ext cx="4102437" cy="4975222"/>
            <a:chOff x="0" y="0"/>
            <a:chExt cx="4102443" cy="4975225"/>
          </a:xfrm>
        </p:grpSpPr>
        <p:sp>
          <p:nvSpPr>
            <p:cNvPr name="Freeform 6" id="6"/>
            <p:cNvSpPr/>
            <p:nvPr/>
          </p:nvSpPr>
          <p:spPr>
            <a:xfrm flipH="false" flipV="false" rot="0">
              <a:off x="63500" y="77724"/>
              <a:ext cx="3975481" cy="4819650"/>
            </a:xfrm>
            <a:custGeom>
              <a:avLst/>
              <a:gdLst/>
              <a:ahLst/>
              <a:cxnLst/>
              <a:rect r="r" b="b" t="t" l="l"/>
              <a:pathLst>
                <a:path h="4819650" w="3975481">
                  <a:moveTo>
                    <a:pt x="14224" y="14351"/>
                  </a:moveTo>
                  <a:lnTo>
                    <a:pt x="14224" y="4805426"/>
                  </a:lnTo>
                  <a:moveTo>
                    <a:pt x="1987677" y="14351"/>
                  </a:moveTo>
                  <a:lnTo>
                    <a:pt x="1987677" y="4805426"/>
                  </a:lnTo>
                  <a:moveTo>
                    <a:pt x="3961130" y="14351"/>
                  </a:moveTo>
                  <a:lnTo>
                    <a:pt x="3961130" y="4805426"/>
                  </a:lnTo>
                  <a:moveTo>
                    <a:pt x="0" y="0"/>
                  </a:moveTo>
                  <a:lnTo>
                    <a:pt x="3975481" y="0"/>
                  </a:lnTo>
                  <a:moveTo>
                    <a:pt x="0" y="1104900"/>
                  </a:moveTo>
                  <a:lnTo>
                    <a:pt x="3975481" y="1104900"/>
                  </a:lnTo>
                  <a:moveTo>
                    <a:pt x="0" y="1962150"/>
                  </a:moveTo>
                  <a:lnTo>
                    <a:pt x="3975481" y="1962150"/>
                  </a:lnTo>
                  <a:moveTo>
                    <a:pt x="0" y="2819400"/>
                  </a:moveTo>
                  <a:lnTo>
                    <a:pt x="3975481" y="2819400"/>
                  </a:lnTo>
                  <a:moveTo>
                    <a:pt x="0" y="3486150"/>
                  </a:moveTo>
                  <a:lnTo>
                    <a:pt x="3975481" y="3486150"/>
                  </a:lnTo>
                  <a:moveTo>
                    <a:pt x="0" y="4152900"/>
                  </a:moveTo>
                  <a:lnTo>
                    <a:pt x="3975481" y="4152900"/>
                  </a:lnTo>
                  <a:moveTo>
                    <a:pt x="0" y="4819650"/>
                  </a:moveTo>
                  <a:lnTo>
                    <a:pt x="3975481" y="4819650"/>
                  </a:lnTo>
                </a:path>
              </a:pathLst>
            </a:custGeom>
            <a:solidFill>
              <a:srgbClr val="000000"/>
            </a:solidFill>
          </p:spPr>
        </p:sp>
        <p:sp>
          <p:nvSpPr>
            <p:cNvPr name="Freeform 7" id="7"/>
            <p:cNvSpPr/>
            <p:nvPr/>
          </p:nvSpPr>
          <p:spPr>
            <a:xfrm flipH="false" flipV="false" rot="0">
              <a:off x="63500" y="63500"/>
              <a:ext cx="3975481" cy="4848225"/>
            </a:xfrm>
            <a:custGeom>
              <a:avLst/>
              <a:gdLst/>
              <a:ahLst/>
              <a:cxnLst/>
              <a:rect r="r" b="b" t="t" l="l"/>
              <a:pathLst>
                <a:path h="4848225" w="3975481">
                  <a:moveTo>
                    <a:pt x="28575" y="28575"/>
                  </a:moveTo>
                  <a:lnTo>
                    <a:pt x="28575" y="4819650"/>
                  </a:lnTo>
                  <a:lnTo>
                    <a:pt x="0" y="4819650"/>
                  </a:lnTo>
                  <a:lnTo>
                    <a:pt x="0" y="28575"/>
                  </a:lnTo>
                  <a:close/>
                  <a:moveTo>
                    <a:pt x="2002028" y="28575"/>
                  </a:moveTo>
                  <a:lnTo>
                    <a:pt x="2002028" y="4819650"/>
                  </a:lnTo>
                  <a:lnTo>
                    <a:pt x="1973453" y="4819650"/>
                  </a:lnTo>
                  <a:lnTo>
                    <a:pt x="1973453" y="28575"/>
                  </a:lnTo>
                  <a:close/>
                  <a:moveTo>
                    <a:pt x="3975481" y="28575"/>
                  </a:moveTo>
                  <a:lnTo>
                    <a:pt x="3975481" y="4819650"/>
                  </a:lnTo>
                  <a:lnTo>
                    <a:pt x="3946906" y="4819650"/>
                  </a:lnTo>
                  <a:lnTo>
                    <a:pt x="3946906" y="28575"/>
                  </a:lnTo>
                  <a:close/>
                  <a:moveTo>
                    <a:pt x="0" y="0"/>
                  </a:moveTo>
                  <a:lnTo>
                    <a:pt x="3975481" y="0"/>
                  </a:lnTo>
                  <a:lnTo>
                    <a:pt x="3975481" y="28575"/>
                  </a:lnTo>
                  <a:lnTo>
                    <a:pt x="0" y="28575"/>
                  </a:lnTo>
                  <a:close/>
                  <a:moveTo>
                    <a:pt x="0" y="1104900"/>
                  </a:moveTo>
                  <a:lnTo>
                    <a:pt x="3975481" y="1104900"/>
                  </a:lnTo>
                  <a:lnTo>
                    <a:pt x="3975481" y="1133475"/>
                  </a:lnTo>
                  <a:lnTo>
                    <a:pt x="0" y="1133475"/>
                  </a:lnTo>
                  <a:close/>
                  <a:moveTo>
                    <a:pt x="0" y="1962150"/>
                  </a:moveTo>
                  <a:lnTo>
                    <a:pt x="3975481" y="1962150"/>
                  </a:lnTo>
                  <a:lnTo>
                    <a:pt x="3975481" y="1990725"/>
                  </a:lnTo>
                  <a:lnTo>
                    <a:pt x="0" y="1990725"/>
                  </a:lnTo>
                  <a:close/>
                  <a:moveTo>
                    <a:pt x="0" y="2819400"/>
                  </a:moveTo>
                  <a:lnTo>
                    <a:pt x="3975481" y="2819400"/>
                  </a:lnTo>
                  <a:lnTo>
                    <a:pt x="3975481" y="2847975"/>
                  </a:lnTo>
                  <a:lnTo>
                    <a:pt x="0" y="2847975"/>
                  </a:lnTo>
                  <a:close/>
                  <a:moveTo>
                    <a:pt x="0" y="3486150"/>
                  </a:moveTo>
                  <a:lnTo>
                    <a:pt x="3975481" y="3486150"/>
                  </a:lnTo>
                  <a:lnTo>
                    <a:pt x="3975481" y="3514725"/>
                  </a:lnTo>
                  <a:lnTo>
                    <a:pt x="0" y="3514725"/>
                  </a:lnTo>
                  <a:close/>
                  <a:moveTo>
                    <a:pt x="0" y="4152900"/>
                  </a:moveTo>
                  <a:lnTo>
                    <a:pt x="3975481" y="4152900"/>
                  </a:lnTo>
                  <a:lnTo>
                    <a:pt x="3975481" y="4181475"/>
                  </a:lnTo>
                  <a:lnTo>
                    <a:pt x="0" y="4181475"/>
                  </a:lnTo>
                  <a:close/>
                  <a:moveTo>
                    <a:pt x="0" y="4819650"/>
                  </a:moveTo>
                  <a:lnTo>
                    <a:pt x="3975481" y="4819650"/>
                  </a:lnTo>
                  <a:lnTo>
                    <a:pt x="3975481" y="4848225"/>
                  </a:lnTo>
                  <a:lnTo>
                    <a:pt x="0" y="4848225"/>
                  </a:lnTo>
                  <a:close/>
                </a:path>
              </a:pathLst>
            </a:custGeom>
            <a:solidFill>
              <a:srgbClr val="000000"/>
            </a:solidFill>
          </p:spPr>
        </p:sp>
      </p:grpSp>
      <p:sp>
        <p:nvSpPr>
          <p:cNvPr name="TextBox 8" id="8"/>
          <p:cNvSpPr txBox="true"/>
          <p:nvPr/>
        </p:nvSpPr>
        <p:spPr>
          <a:xfrm rot="0">
            <a:off x="7375350" y="5620217"/>
            <a:ext cx="1195978" cy="563880"/>
          </a:xfrm>
          <a:prstGeom prst="rect">
            <a:avLst/>
          </a:prstGeom>
        </p:spPr>
        <p:txBody>
          <a:bodyPr anchor="t" rtlCol="false" tIns="0" lIns="0" bIns="0" rIns="0">
            <a:spAutoFit/>
          </a:bodyPr>
          <a:lstStyle/>
          <a:p>
            <a:pPr algn="l">
              <a:lnSpc>
                <a:spcPts val="2100"/>
              </a:lnSpc>
            </a:pPr>
            <a:r>
              <a:rPr lang="en-US" sz="1500">
                <a:solidFill>
                  <a:srgbClr val="000000"/>
                </a:solidFill>
                <a:latin typeface="Poppins"/>
                <a:ea typeface="Poppins"/>
                <a:cs typeface="Poppins"/>
                <a:sym typeface="Poppins"/>
              </a:rPr>
              <a:t>Name of the interaction</a:t>
            </a:r>
          </a:p>
        </p:txBody>
      </p:sp>
      <p:sp>
        <p:nvSpPr>
          <p:cNvPr name="TextBox 9" id="9"/>
          <p:cNvSpPr txBox="true"/>
          <p:nvPr/>
        </p:nvSpPr>
        <p:spPr>
          <a:xfrm rot="0">
            <a:off x="9348788" y="5620217"/>
            <a:ext cx="1540097" cy="563880"/>
          </a:xfrm>
          <a:prstGeom prst="rect">
            <a:avLst/>
          </a:prstGeom>
        </p:spPr>
        <p:txBody>
          <a:bodyPr anchor="t" rtlCol="false" tIns="0" lIns="0" bIns="0" rIns="0">
            <a:spAutoFit/>
          </a:bodyPr>
          <a:lstStyle/>
          <a:p>
            <a:pPr algn="l">
              <a:lnSpc>
                <a:spcPts val="2100"/>
              </a:lnSpc>
            </a:pPr>
            <a:r>
              <a:rPr lang="en-US" sz="1500">
                <a:solidFill>
                  <a:srgbClr val="000000"/>
                </a:solidFill>
                <a:latin typeface="Poppins"/>
                <a:ea typeface="Poppins"/>
                <a:cs typeface="Poppins"/>
                <a:sym typeface="Poppins"/>
              </a:rPr>
              <a:t>Interface Amino acid residues</a:t>
            </a:r>
          </a:p>
        </p:txBody>
      </p:sp>
      <p:sp>
        <p:nvSpPr>
          <p:cNvPr name="TextBox 10" id="10"/>
          <p:cNvSpPr txBox="true"/>
          <p:nvPr/>
        </p:nvSpPr>
        <p:spPr>
          <a:xfrm rot="0">
            <a:off x="7375350" y="9740227"/>
            <a:ext cx="499386"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Pi-Alkyl</a:t>
            </a:r>
          </a:p>
        </p:txBody>
      </p:sp>
      <p:sp>
        <p:nvSpPr>
          <p:cNvPr name="TextBox 11" id="11"/>
          <p:cNvSpPr txBox="true"/>
          <p:nvPr/>
        </p:nvSpPr>
        <p:spPr>
          <a:xfrm rot="0">
            <a:off x="7375350" y="8406727"/>
            <a:ext cx="656025"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Pi-Cation</a:t>
            </a:r>
          </a:p>
        </p:txBody>
      </p:sp>
      <p:sp>
        <p:nvSpPr>
          <p:cNvPr name="TextBox 12" id="12"/>
          <p:cNvSpPr txBox="true"/>
          <p:nvPr/>
        </p:nvSpPr>
        <p:spPr>
          <a:xfrm rot="0">
            <a:off x="7375350" y="9073477"/>
            <a:ext cx="899236"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Pi-Pi stacked</a:t>
            </a:r>
          </a:p>
        </p:txBody>
      </p:sp>
      <p:sp>
        <p:nvSpPr>
          <p:cNvPr name="TextBox 13" id="13"/>
          <p:cNvSpPr txBox="true"/>
          <p:nvPr/>
        </p:nvSpPr>
        <p:spPr>
          <a:xfrm rot="0">
            <a:off x="7375350" y="6701752"/>
            <a:ext cx="1068543" cy="402003"/>
          </a:xfrm>
          <a:prstGeom prst="rect">
            <a:avLst/>
          </a:prstGeom>
        </p:spPr>
        <p:txBody>
          <a:bodyPr anchor="t" rtlCol="false" tIns="0" lIns="0" bIns="0" rIns="0">
            <a:spAutoFit/>
          </a:bodyPr>
          <a:lstStyle/>
          <a:p>
            <a:pPr algn="l">
              <a:lnSpc>
                <a:spcPts val="1499"/>
              </a:lnSpc>
            </a:pPr>
            <a:r>
              <a:rPr lang="en-US" sz="1099">
                <a:solidFill>
                  <a:srgbClr val="000000"/>
                </a:solidFill>
                <a:latin typeface="Poppins Light"/>
                <a:ea typeface="Poppins Light"/>
                <a:cs typeface="Poppins Light"/>
                <a:sym typeface="Poppins Light"/>
              </a:rPr>
              <a:t>Conventional Hydrogen Bond</a:t>
            </a:r>
          </a:p>
        </p:txBody>
      </p:sp>
      <p:sp>
        <p:nvSpPr>
          <p:cNvPr name="TextBox 14" id="14"/>
          <p:cNvSpPr txBox="true"/>
          <p:nvPr/>
        </p:nvSpPr>
        <p:spPr>
          <a:xfrm rot="0">
            <a:off x="7375350" y="7559002"/>
            <a:ext cx="1239412" cy="402003"/>
          </a:xfrm>
          <a:prstGeom prst="rect">
            <a:avLst/>
          </a:prstGeom>
        </p:spPr>
        <p:txBody>
          <a:bodyPr anchor="t" rtlCol="false" tIns="0" lIns="0" bIns="0" rIns="0">
            <a:spAutoFit/>
          </a:bodyPr>
          <a:lstStyle/>
          <a:p>
            <a:pPr algn="l">
              <a:lnSpc>
                <a:spcPts val="1499"/>
              </a:lnSpc>
            </a:pPr>
            <a:r>
              <a:rPr lang="en-US" sz="1099">
                <a:solidFill>
                  <a:srgbClr val="000000"/>
                </a:solidFill>
                <a:latin typeface="Poppins Light"/>
                <a:ea typeface="Poppins Light"/>
                <a:cs typeface="Poppins Light"/>
                <a:sym typeface="Poppins Light"/>
              </a:rPr>
              <a:t>Carbon Hydrogen Bond</a:t>
            </a:r>
          </a:p>
        </p:txBody>
      </p:sp>
      <p:sp>
        <p:nvSpPr>
          <p:cNvPr name="TextBox 15" id="15"/>
          <p:cNvSpPr txBox="true"/>
          <p:nvPr/>
        </p:nvSpPr>
        <p:spPr>
          <a:xfrm rot="0">
            <a:off x="9348788" y="7644727"/>
            <a:ext cx="433892"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LYS 93</a:t>
            </a:r>
          </a:p>
        </p:txBody>
      </p:sp>
      <p:sp>
        <p:nvSpPr>
          <p:cNvPr name="TextBox 16" id="16"/>
          <p:cNvSpPr txBox="true"/>
          <p:nvPr/>
        </p:nvSpPr>
        <p:spPr>
          <a:xfrm rot="0">
            <a:off x="9348788" y="8406727"/>
            <a:ext cx="468630"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ARG 4 </a:t>
            </a:r>
          </a:p>
        </p:txBody>
      </p:sp>
      <p:sp>
        <p:nvSpPr>
          <p:cNvPr name="TextBox 17" id="17"/>
          <p:cNvSpPr txBox="true"/>
          <p:nvPr/>
        </p:nvSpPr>
        <p:spPr>
          <a:xfrm rot="0">
            <a:off x="9348788" y="9073477"/>
            <a:ext cx="466792"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PHE 46</a:t>
            </a:r>
          </a:p>
        </p:txBody>
      </p:sp>
      <p:sp>
        <p:nvSpPr>
          <p:cNvPr name="TextBox 18" id="18"/>
          <p:cNvSpPr txBox="true"/>
          <p:nvPr/>
        </p:nvSpPr>
        <p:spPr>
          <a:xfrm rot="0">
            <a:off x="9348788" y="9740227"/>
            <a:ext cx="808530"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ILE 56, LEU 6</a:t>
            </a:r>
          </a:p>
        </p:txBody>
      </p:sp>
      <p:sp>
        <p:nvSpPr>
          <p:cNvPr name="TextBox 19" id="19"/>
          <p:cNvSpPr txBox="true"/>
          <p:nvPr/>
        </p:nvSpPr>
        <p:spPr>
          <a:xfrm rot="0">
            <a:off x="9348788" y="6787477"/>
            <a:ext cx="885282" cy="221028"/>
          </a:xfrm>
          <a:prstGeom prst="rect">
            <a:avLst/>
          </a:prstGeom>
        </p:spPr>
        <p:txBody>
          <a:bodyPr anchor="t" rtlCol="false" tIns="0" lIns="0" bIns="0" rIns="0">
            <a:spAutoFit/>
          </a:bodyPr>
          <a:lstStyle/>
          <a:p>
            <a:pPr algn="l">
              <a:lnSpc>
                <a:spcPts val="1539"/>
              </a:lnSpc>
            </a:pPr>
            <a:r>
              <a:rPr lang="en-US" sz="1099">
                <a:solidFill>
                  <a:srgbClr val="000000"/>
                </a:solidFill>
                <a:latin typeface="Poppins Light"/>
                <a:ea typeface="Poppins Light"/>
                <a:cs typeface="Poppins Light"/>
                <a:sym typeface="Poppins Light"/>
              </a:rPr>
              <a:t>ASN 7, VAL47</a:t>
            </a:r>
          </a:p>
        </p:txBody>
      </p:sp>
      <p:sp>
        <p:nvSpPr>
          <p:cNvPr name="TextBox 20" id="20"/>
          <p:cNvSpPr txBox="true"/>
          <p:nvPr/>
        </p:nvSpPr>
        <p:spPr>
          <a:xfrm rot="0">
            <a:off x="846773" y="4704455"/>
            <a:ext cx="4403465"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Protein ligand docking</a:t>
            </a:r>
          </a:p>
        </p:txBody>
      </p:sp>
      <p:sp>
        <p:nvSpPr>
          <p:cNvPr name="TextBox 21" id="21"/>
          <p:cNvSpPr txBox="true"/>
          <p:nvPr/>
        </p:nvSpPr>
        <p:spPr>
          <a:xfrm rot="0">
            <a:off x="6154912" y="4482741"/>
            <a:ext cx="3273733" cy="672836"/>
          </a:xfrm>
          <a:prstGeom prst="rect">
            <a:avLst/>
          </a:prstGeom>
        </p:spPr>
        <p:txBody>
          <a:bodyPr anchor="t" rtlCol="false" tIns="0" lIns="0" bIns="0" rIns="0">
            <a:spAutoFit/>
          </a:bodyPr>
          <a:lstStyle/>
          <a:p>
            <a:pPr algn="ctr">
              <a:lnSpc>
                <a:spcPts val="2565"/>
              </a:lnSpc>
            </a:pPr>
            <a:r>
              <a:rPr lang="en-US" sz="1741">
                <a:solidFill>
                  <a:srgbClr val="000000"/>
                </a:solidFill>
                <a:latin typeface="Poppins"/>
                <a:ea typeface="Poppins"/>
                <a:cs typeface="Poppins"/>
                <a:sym typeface="Poppins"/>
              </a:rPr>
              <a:t>interactions with distances of the bonds</a:t>
            </a:r>
          </a:p>
        </p:txBody>
      </p:sp>
      <p:sp>
        <p:nvSpPr>
          <p:cNvPr name="TextBox 22" id="22"/>
          <p:cNvSpPr txBox="true"/>
          <p:nvPr/>
        </p:nvSpPr>
        <p:spPr>
          <a:xfrm rot="0">
            <a:off x="11479454" y="7198538"/>
            <a:ext cx="1895494" cy="348329"/>
          </a:xfrm>
          <a:prstGeom prst="rect">
            <a:avLst/>
          </a:prstGeom>
        </p:spPr>
        <p:txBody>
          <a:bodyPr anchor="t" rtlCol="false" tIns="0" lIns="0" bIns="0" rIns="0">
            <a:spAutoFit/>
          </a:bodyPr>
          <a:lstStyle/>
          <a:p>
            <a:pPr algn="l">
              <a:lnSpc>
                <a:spcPts val="2493"/>
              </a:lnSpc>
            </a:pPr>
            <a:r>
              <a:rPr lang="en-US" sz="1692">
                <a:solidFill>
                  <a:srgbClr val="000000"/>
                </a:solidFill>
                <a:latin typeface="Poppins"/>
                <a:ea typeface="Poppins"/>
                <a:cs typeface="Poppins"/>
                <a:sym typeface="Poppins"/>
              </a:rPr>
              <a:t> 2D interactions </a:t>
            </a:r>
          </a:p>
        </p:txBody>
      </p:sp>
      <p:sp>
        <p:nvSpPr>
          <p:cNvPr name="TextBox 23" id="23"/>
          <p:cNvSpPr txBox="true"/>
          <p:nvPr/>
        </p:nvSpPr>
        <p:spPr>
          <a:xfrm rot="0">
            <a:off x="12089692" y="7515311"/>
            <a:ext cx="606133" cy="348329"/>
          </a:xfrm>
          <a:prstGeom prst="rect">
            <a:avLst/>
          </a:prstGeom>
        </p:spPr>
        <p:txBody>
          <a:bodyPr anchor="t" rtlCol="false" tIns="0" lIns="0" bIns="0" rIns="0">
            <a:spAutoFit/>
          </a:bodyPr>
          <a:lstStyle/>
          <a:p>
            <a:pPr algn="l">
              <a:lnSpc>
                <a:spcPts val="2493"/>
              </a:lnSpc>
            </a:pPr>
            <a:r>
              <a:rPr lang="en-US" sz="1692">
                <a:solidFill>
                  <a:srgbClr val="000000"/>
                </a:solidFill>
                <a:latin typeface="Poppins"/>
                <a:ea typeface="Poppins"/>
                <a:cs typeface="Poppins"/>
                <a:sym typeface="Poppins"/>
              </a:rPr>
              <a:t>table</a:t>
            </a:r>
          </a:p>
        </p:txBody>
      </p:sp>
      <p:sp>
        <p:nvSpPr>
          <p:cNvPr name="TextBox 24" id="24"/>
          <p:cNvSpPr txBox="true"/>
          <p:nvPr/>
        </p:nvSpPr>
        <p:spPr>
          <a:xfrm rot="0">
            <a:off x="15001361" y="944385"/>
            <a:ext cx="1829724" cy="1298658"/>
          </a:xfrm>
          <a:prstGeom prst="rect">
            <a:avLst/>
          </a:prstGeom>
        </p:spPr>
        <p:txBody>
          <a:bodyPr anchor="t" rtlCol="false" tIns="0" lIns="0" bIns="0" rIns="0">
            <a:spAutoFit/>
          </a:bodyPr>
          <a:lstStyle/>
          <a:p>
            <a:pPr algn="ctr">
              <a:lnSpc>
                <a:spcPts val="2493"/>
              </a:lnSpc>
            </a:pPr>
            <a:r>
              <a:rPr lang="en-US" sz="1692">
                <a:solidFill>
                  <a:srgbClr val="000000"/>
                </a:solidFill>
                <a:latin typeface="Poppins"/>
                <a:ea typeface="Poppins"/>
                <a:cs typeface="Poppins"/>
                <a:sym typeface="Poppins"/>
              </a:rPr>
              <a:t> 2D interactions with their respective color code</a:t>
            </a:r>
          </a:p>
        </p:txBody>
      </p:sp>
      <p:sp>
        <p:nvSpPr>
          <p:cNvPr name="TextBox 25" id="25"/>
          <p:cNvSpPr txBox="true"/>
          <p:nvPr/>
        </p:nvSpPr>
        <p:spPr>
          <a:xfrm rot="0">
            <a:off x="15898225" y="2211486"/>
            <a:ext cx="65789" cy="348329"/>
          </a:xfrm>
          <a:prstGeom prst="rect">
            <a:avLst/>
          </a:prstGeom>
        </p:spPr>
        <p:txBody>
          <a:bodyPr anchor="t" rtlCol="false" tIns="0" lIns="0" bIns="0" rIns="0">
            <a:spAutoFit/>
          </a:bodyPr>
          <a:lstStyle/>
          <a:p>
            <a:pPr algn="l">
              <a:lnSpc>
                <a:spcPts val="2493"/>
              </a:lnSpc>
            </a:pPr>
            <a:r>
              <a:rPr lang="en-US" sz="1692">
                <a:solidFill>
                  <a:srgbClr val="000000"/>
                </a:solidFill>
                <a:latin typeface="Poppins"/>
                <a:ea typeface="Poppins"/>
                <a:cs typeface="Poppins"/>
                <a:sym typeface="Poppins"/>
              </a:rPr>
              <a: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565261" y="2464889"/>
            <a:ext cx="8086725" cy="4714875"/>
          </a:xfrm>
          <a:custGeom>
            <a:avLst/>
            <a:gdLst/>
            <a:ahLst/>
            <a:cxnLst/>
            <a:rect r="r" b="b" t="t" l="l"/>
            <a:pathLst>
              <a:path h="4714875" w="8086725">
                <a:moveTo>
                  <a:pt x="0" y="0"/>
                </a:moveTo>
                <a:lnTo>
                  <a:pt x="8086725" y="0"/>
                </a:lnTo>
                <a:lnTo>
                  <a:pt x="8086725" y="4714875"/>
                </a:lnTo>
                <a:lnTo>
                  <a:pt x="0" y="4714875"/>
                </a:lnTo>
                <a:lnTo>
                  <a:pt x="0" y="0"/>
                </a:lnTo>
                <a:close/>
              </a:path>
            </a:pathLst>
          </a:custGeom>
          <a:blipFill>
            <a:blip r:embed="rId2"/>
            <a:stretch>
              <a:fillRect l="0" t="0" r="0" b="0"/>
            </a:stretch>
          </a:blipFill>
        </p:spPr>
      </p:sp>
      <p:sp>
        <p:nvSpPr>
          <p:cNvPr name="TextBox 3" id="3"/>
          <p:cNvSpPr txBox="true"/>
          <p:nvPr/>
        </p:nvSpPr>
        <p:spPr>
          <a:xfrm rot="0">
            <a:off x="5254447" y="630298"/>
            <a:ext cx="7934830" cy="677466"/>
          </a:xfrm>
          <a:prstGeom prst="rect">
            <a:avLst/>
          </a:prstGeom>
        </p:spPr>
        <p:txBody>
          <a:bodyPr anchor="t" rtlCol="false" tIns="0" lIns="0" bIns="0" rIns="0">
            <a:spAutoFit/>
          </a:bodyPr>
          <a:lstStyle/>
          <a:p>
            <a:pPr algn="l">
              <a:lnSpc>
                <a:spcPts val="4899"/>
              </a:lnSpc>
            </a:pPr>
            <a:r>
              <a:rPr lang="en-US" sz="3499">
                <a:solidFill>
                  <a:srgbClr val="000000"/>
                </a:solidFill>
                <a:latin typeface="Poppins"/>
                <a:ea typeface="Poppins"/>
                <a:cs typeface="Poppins"/>
                <a:sym typeface="Poppins"/>
              </a:rPr>
              <a:t>protein- ligand- protein docking</a:t>
            </a:r>
          </a:p>
        </p:txBody>
      </p:sp>
      <p:sp>
        <p:nvSpPr>
          <p:cNvPr name="TextBox 4" id="4"/>
          <p:cNvSpPr txBox="true"/>
          <p:nvPr/>
        </p:nvSpPr>
        <p:spPr>
          <a:xfrm rot="0">
            <a:off x="1740522" y="7556049"/>
            <a:ext cx="5853779"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Protein-ligand-protein complex</a:t>
            </a:r>
          </a:p>
        </p:txBody>
      </p:sp>
      <p:sp>
        <p:nvSpPr>
          <p:cNvPr name="TextBox 5" id="5"/>
          <p:cNvSpPr txBox="true"/>
          <p:nvPr/>
        </p:nvSpPr>
        <p:spPr>
          <a:xfrm rot="0">
            <a:off x="9144000" y="4979327"/>
            <a:ext cx="8217627" cy="2142192"/>
          </a:xfrm>
          <a:prstGeom prst="rect">
            <a:avLst/>
          </a:prstGeom>
        </p:spPr>
        <p:txBody>
          <a:bodyPr anchor="t" rtlCol="false" tIns="0" lIns="0" bIns="0" rIns="0">
            <a:spAutoFit/>
          </a:bodyPr>
          <a:lstStyle/>
          <a:p>
            <a:pPr algn="just">
              <a:lnSpc>
                <a:spcPts val="4124"/>
              </a:lnSpc>
            </a:pPr>
            <a:r>
              <a:rPr lang="en-US" sz="2799" spc="69">
                <a:solidFill>
                  <a:srgbClr val="000000"/>
                </a:solidFill>
                <a:latin typeface="Poppins Light"/>
                <a:ea typeface="Poppins Light"/>
                <a:cs typeface="Poppins Light"/>
                <a:sym typeface="Poppins Light"/>
              </a:rPr>
              <a:t>This complex's HADDOCK score was 21.0 +/- 7.4, indicating a less favourable interaction than the IL1B-IL1R complex, as shown by the positive score.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596436" y="2001698"/>
            <a:ext cx="17230439" cy="5095875"/>
          </a:xfrm>
          <a:custGeom>
            <a:avLst/>
            <a:gdLst/>
            <a:ahLst/>
            <a:cxnLst/>
            <a:rect r="r" b="b" t="t" l="l"/>
            <a:pathLst>
              <a:path h="5095875" w="17230439">
                <a:moveTo>
                  <a:pt x="0" y="0"/>
                </a:moveTo>
                <a:lnTo>
                  <a:pt x="17230440" y="0"/>
                </a:lnTo>
                <a:lnTo>
                  <a:pt x="17230440" y="5095875"/>
                </a:lnTo>
                <a:lnTo>
                  <a:pt x="0" y="5095875"/>
                </a:lnTo>
                <a:lnTo>
                  <a:pt x="0" y="0"/>
                </a:lnTo>
                <a:close/>
              </a:path>
            </a:pathLst>
          </a:custGeom>
          <a:blipFill>
            <a:blip r:embed="rId2"/>
            <a:stretch>
              <a:fillRect l="0" t="0" r="0" b="0"/>
            </a:stretch>
          </a:blipFill>
        </p:spPr>
      </p:sp>
      <p:sp>
        <p:nvSpPr>
          <p:cNvPr name="TextBox 3" id="3"/>
          <p:cNvSpPr txBox="true"/>
          <p:nvPr/>
        </p:nvSpPr>
        <p:spPr>
          <a:xfrm rot="0">
            <a:off x="1280055" y="630212"/>
            <a:ext cx="3555683" cy="687114"/>
          </a:xfrm>
          <a:prstGeom prst="rect">
            <a:avLst/>
          </a:prstGeom>
        </p:spPr>
        <p:txBody>
          <a:bodyPr anchor="t" rtlCol="false" tIns="0" lIns="0" bIns="0" rIns="0">
            <a:spAutoFit/>
          </a:bodyPr>
          <a:lstStyle/>
          <a:p>
            <a:pPr algn="l">
              <a:lnSpc>
                <a:spcPts val="4900"/>
              </a:lnSpc>
            </a:pPr>
            <a:r>
              <a:rPr lang="en-US" sz="3500">
                <a:solidFill>
                  <a:srgbClr val="000000"/>
                </a:solidFill>
                <a:latin typeface="Poppins"/>
                <a:ea typeface="Poppins"/>
                <a:cs typeface="Poppins"/>
                <a:sym typeface="Poppins"/>
              </a:rPr>
              <a:t>MD Simulation</a:t>
            </a:r>
          </a:p>
        </p:txBody>
      </p:sp>
      <p:sp>
        <p:nvSpPr>
          <p:cNvPr name="TextBox 4" id="4"/>
          <p:cNvSpPr txBox="true"/>
          <p:nvPr/>
        </p:nvSpPr>
        <p:spPr>
          <a:xfrm rot="0">
            <a:off x="2599506" y="7210254"/>
            <a:ext cx="3760118" cy="551517"/>
          </a:xfrm>
          <a:prstGeom prst="rect">
            <a:avLst/>
          </a:prstGeom>
        </p:spPr>
        <p:txBody>
          <a:bodyPr anchor="t" rtlCol="false" tIns="0" lIns="0" bIns="0" rIns="0">
            <a:spAutoFit/>
          </a:bodyPr>
          <a:lstStyle/>
          <a:p>
            <a:pPr algn="l">
              <a:lnSpc>
                <a:spcPts val="3919"/>
              </a:lnSpc>
            </a:pPr>
            <a:r>
              <a:rPr lang="en-US" sz="2799" spc="69">
                <a:solidFill>
                  <a:srgbClr val="000000"/>
                </a:solidFill>
                <a:latin typeface="Poppins Light"/>
                <a:ea typeface="Poppins Light"/>
                <a:cs typeface="Poppins Light"/>
                <a:sym typeface="Poppins Light"/>
              </a:rPr>
              <a:t>Protein protein Initial</a:t>
            </a:r>
          </a:p>
        </p:txBody>
      </p:sp>
      <p:sp>
        <p:nvSpPr>
          <p:cNvPr name="TextBox 5" id="5"/>
          <p:cNvSpPr txBox="true"/>
          <p:nvPr/>
        </p:nvSpPr>
        <p:spPr>
          <a:xfrm rot="0">
            <a:off x="11452708" y="7191204"/>
            <a:ext cx="3948703" cy="1094442"/>
          </a:xfrm>
          <a:prstGeom prst="rect">
            <a:avLst/>
          </a:prstGeom>
        </p:spPr>
        <p:txBody>
          <a:bodyPr anchor="t" rtlCol="false" tIns="0" lIns="0" bIns="0" rIns="0">
            <a:spAutoFit/>
          </a:bodyPr>
          <a:lstStyle/>
          <a:p>
            <a:pPr algn="ctr">
              <a:lnSpc>
                <a:spcPts val="4124"/>
              </a:lnSpc>
            </a:pPr>
            <a:r>
              <a:rPr lang="en-US" sz="2799" spc="69">
                <a:solidFill>
                  <a:srgbClr val="000000"/>
                </a:solidFill>
                <a:latin typeface="Poppins Light"/>
                <a:ea typeface="Poppins Light"/>
                <a:cs typeface="Poppins Light"/>
                <a:sym typeface="Poppins Light"/>
              </a:rPr>
              <a:t>Protein ligand protein Initial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9891922" y="1015336"/>
            <a:ext cx="7229475" cy="5524500"/>
          </a:xfrm>
          <a:custGeom>
            <a:avLst/>
            <a:gdLst/>
            <a:ahLst/>
            <a:cxnLst/>
            <a:rect r="r" b="b" t="t" l="l"/>
            <a:pathLst>
              <a:path h="5524500" w="7229475">
                <a:moveTo>
                  <a:pt x="0" y="0"/>
                </a:moveTo>
                <a:lnTo>
                  <a:pt x="7229475" y="0"/>
                </a:lnTo>
                <a:lnTo>
                  <a:pt x="7229475" y="5524500"/>
                </a:lnTo>
                <a:lnTo>
                  <a:pt x="0" y="5524500"/>
                </a:lnTo>
                <a:lnTo>
                  <a:pt x="0" y="0"/>
                </a:lnTo>
                <a:close/>
              </a:path>
            </a:pathLst>
          </a:custGeom>
          <a:blipFill>
            <a:blip r:embed="rId2"/>
            <a:stretch>
              <a:fillRect l="0" t="0" r="0" b="0"/>
            </a:stretch>
          </a:blipFill>
        </p:spPr>
      </p:sp>
      <p:sp>
        <p:nvSpPr>
          <p:cNvPr name="Freeform 3" id="3"/>
          <p:cNvSpPr/>
          <p:nvPr/>
        </p:nvSpPr>
        <p:spPr>
          <a:xfrm flipH="false" flipV="false" rot="0">
            <a:off x="1424264" y="1028700"/>
            <a:ext cx="7372350" cy="5505450"/>
          </a:xfrm>
          <a:custGeom>
            <a:avLst/>
            <a:gdLst/>
            <a:ahLst/>
            <a:cxnLst/>
            <a:rect r="r" b="b" t="t" l="l"/>
            <a:pathLst>
              <a:path h="5505450" w="7372350">
                <a:moveTo>
                  <a:pt x="0" y="0"/>
                </a:moveTo>
                <a:lnTo>
                  <a:pt x="7372350" y="0"/>
                </a:lnTo>
                <a:lnTo>
                  <a:pt x="7372350" y="5505450"/>
                </a:lnTo>
                <a:lnTo>
                  <a:pt x="0" y="5505450"/>
                </a:lnTo>
                <a:lnTo>
                  <a:pt x="0" y="0"/>
                </a:lnTo>
                <a:close/>
              </a:path>
            </a:pathLst>
          </a:custGeom>
          <a:blipFill>
            <a:blip r:embed="rId3"/>
            <a:stretch>
              <a:fillRect l="0" t="0" r="0" b="0"/>
            </a:stretch>
          </a:blipFill>
        </p:spPr>
      </p:sp>
      <p:sp>
        <p:nvSpPr>
          <p:cNvPr name="TextBox 4" id="4"/>
          <p:cNvSpPr txBox="true"/>
          <p:nvPr/>
        </p:nvSpPr>
        <p:spPr>
          <a:xfrm rot="0">
            <a:off x="3355467" y="6574927"/>
            <a:ext cx="3578419" cy="789642"/>
          </a:xfrm>
          <a:prstGeom prst="rect">
            <a:avLst/>
          </a:prstGeom>
        </p:spPr>
        <p:txBody>
          <a:bodyPr anchor="t" rtlCol="false" tIns="0" lIns="0" bIns="0" rIns="0">
            <a:spAutoFit/>
          </a:bodyPr>
          <a:lstStyle/>
          <a:p>
            <a:pPr algn="l">
              <a:lnSpc>
                <a:spcPts val="6425"/>
              </a:lnSpc>
            </a:pPr>
            <a:r>
              <a:rPr lang="en-US" sz="2799" spc="69">
                <a:solidFill>
                  <a:srgbClr val="000000"/>
                </a:solidFill>
                <a:latin typeface="Poppins Light"/>
                <a:ea typeface="Poppins Light"/>
                <a:cs typeface="Poppins Light"/>
                <a:sym typeface="Poppins Light"/>
              </a:rPr>
              <a:t>Protein protein final</a:t>
            </a:r>
          </a:p>
        </p:txBody>
      </p:sp>
      <p:sp>
        <p:nvSpPr>
          <p:cNvPr name="TextBox 5" id="5"/>
          <p:cNvSpPr txBox="true"/>
          <p:nvPr/>
        </p:nvSpPr>
        <p:spPr>
          <a:xfrm rot="0">
            <a:off x="2367591" y="7391057"/>
            <a:ext cx="5286937" cy="1837392"/>
          </a:xfrm>
          <a:prstGeom prst="rect">
            <a:avLst/>
          </a:prstGeom>
        </p:spPr>
        <p:txBody>
          <a:bodyPr anchor="t" rtlCol="false" tIns="0" lIns="0" bIns="0" rIns="0">
            <a:spAutoFit/>
          </a:bodyPr>
          <a:lstStyle/>
          <a:p>
            <a:pPr algn="l">
              <a:lnSpc>
                <a:spcPts val="6425"/>
              </a:lnSpc>
            </a:pPr>
            <a:r>
              <a:rPr lang="en-US" sz="2799" spc="69">
                <a:solidFill>
                  <a:srgbClr val="000000"/>
                </a:solidFill>
                <a:latin typeface="Poppins Light"/>
                <a:ea typeface="Poppins Light"/>
                <a:cs typeface="Poppins Light"/>
                <a:sym typeface="Poppins Light"/>
              </a:rPr>
              <a:t>From the image we can see</a:t>
            </a:r>
          </a:p>
          <a:p>
            <a:pPr algn="l">
              <a:lnSpc>
                <a:spcPts val="1822"/>
              </a:lnSpc>
            </a:pPr>
            <a:r>
              <a:rPr lang="en-US" sz="2799" spc="69">
                <a:solidFill>
                  <a:srgbClr val="000000"/>
                </a:solidFill>
                <a:latin typeface="Poppins Light"/>
                <a:ea typeface="Poppins Light"/>
                <a:cs typeface="Poppins Light"/>
                <a:sym typeface="Poppins Light"/>
              </a:rPr>
              <a:t>that the two proteins are still</a:t>
            </a:r>
          </a:p>
          <a:p>
            <a:pPr algn="l">
              <a:lnSpc>
                <a:spcPts val="6425"/>
              </a:lnSpc>
            </a:pPr>
            <a:r>
              <a:rPr lang="en-US" sz="2799" spc="69">
                <a:solidFill>
                  <a:srgbClr val="000000"/>
                </a:solidFill>
                <a:latin typeface="Poppins Light"/>
                <a:ea typeface="Poppins Light"/>
                <a:cs typeface="Poppins Light"/>
                <a:sym typeface="Poppins Light"/>
              </a:rPr>
              <a:t>intact</a:t>
            </a:r>
          </a:p>
        </p:txBody>
      </p:sp>
      <p:sp>
        <p:nvSpPr>
          <p:cNvPr name="TextBox 6" id="6"/>
          <p:cNvSpPr txBox="true"/>
          <p:nvPr/>
        </p:nvSpPr>
        <p:spPr>
          <a:xfrm rot="0">
            <a:off x="5214814" y="9400832"/>
            <a:ext cx="108804" cy="351492"/>
          </a:xfrm>
          <a:prstGeom prst="rect">
            <a:avLst/>
          </a:prstGeom>
        </p:spPr>
        <p:txBody>
          <a:bodyPr anchor="t" rtlCol="false" tIns="0" lIns="0" bIns="0" rIns="0">
            <a:spAutoFit/>
          </a:bodyPr>
          <a:lstStyle/>
          <a:p>
            <a:pPr algn="l">
              <a:lnSpc>
                <a:spcPts val="1822"/>
              </a:lnSpc>
            </a:pPr>
            <a:r>
              <a:rPr lang="en-US" sz="2799">
                <a:solidFill>
                  <a:srgbClr val="000000"/>
                </a:solidFill>
                <a:latin typeface="Poppins Light"/>
                <a:ea typeface="Poppins Light"/>
                <a:cs typeface="Poppins Light"/>
                <a:sym typeface="Poppins Light"/>
              </a:rPr>
              <a:t> </a:t>
            </a:r>
          </a:p>
        </p:txBody>
      </p:sp>
      <p:sp>
        <p:nvSpPr>
          <p:cNvPr name="TextBox 7" id="7"/>
          <p:cNvSpPr txBox="true"/>
          <p:nvPr/>
        </p:nvSpPr>
        <p:spPr>
          <a:xfrm rot="0">
            <a:off x="11102797" y="6599615"/>
            <a:ext cx="4902146" cy="780117"/>
          </a:xfrm>
          <a:prstGeom prst="rect">
            <a:avLst/>
          </a:prstGeom>
        </p:spPr>
        <p:txBody>
          <a:bodyPr anchor="t" rtlCol="false" tIns="0" lIns="0" bIns="0" rIns="0">
            <a:spAutoFit/>
          </a:bodyPr>
          <a:lstStyle/>
          <a:p>
            <a:pPr algn="l">
              <a:lnSpc>
                <a:spcPts val="6307"/>
              </a:lnSpc>
            </a:pPr>
            <a:r>
              <a:rPr lang="en-US" sz="2799" spc="69">
                <a:solidFill>
                  <a:srgbClr val="000000"/>
                </a:solidFill>
                <a:latin typeface="Poppins Light"/>
                <a:ea typeface="Poppins Light"/>
                <a:cs typeface="Poppins Light"/>
                <a:sym typeface="Poppins Light"/>
              </a:rPr>
              <a:t>Protein ligand protein Final</a:t>
            </a:r>
          </a:p>
        </p:txBody>
      </p:sp>
      <p:sp>
        <p:nvSpPr>
          <p:cNvPr name="TextBox 8" id="8"/>
          <p:cNvSpPr txBox="true"/>
          <p:nvPr/>
        </p:nvSpPr>
        <p:spPr>
          <a:xfrm rot="0">
            <a:off x="10238432" y="7400582"/>
            <a:ext cx="6545390" cy="2351742"/>
          </a:xfrm>
          <a:prstGeom prst="rect">
            <a:avLst/>
          </a:prstGeom>
        </p:spPr>
        <p:txBody>
          <a:bodyPr anchor="t" rtlCol="false" tIns="0" lIns="0" bIns="0" rIns="0">
            <a:spAutoFit/>
          </a:bodyPr>
          <a:lstStyle/>
          <a:p>
            <a:pPr algn="l">
              <a:lnSpc>
                <a:spcPts val="6307"/>
              </a:lnSpc>
            </a:pPr>
            <a:r>
              <a:rPr lang="en-US" sz="2799" spc="69">
                <a:solidFill>
                  <a:srgbClr val="000000"/>
                </a:solidFill>
                <a:latin typeface="Poppins Light"/>
                <a:ea typeface="Poppins Light"/>
                <a:cs typeface="Poppins Light"/>
                <a:sym typeface="Poppins Light"/>
              </a:rPr>
              <a:t>From the image we can see that</a:t>
            </a:r>
          </a:p>
          <a:p>
            <a:pPr algn="l">
              <a:lnSpc>
                <a:spcPts val="1943"/>
              </a:lnSpc>
            </a:pPr>
            <a:r>
              <a:rPr lang="en-US" sz="2799" spc="69">
                <a:solidFill>
                  <a:srgbClr val="000000"/>
                </a:solidFill>
                <a:latin typeface="Poppins Light"/>
                <a:ea typeface="Poppins Light"/>
                <a:cs typeface="Poppins Light"/>
                <a:sym typeface="Poppins Light"/>
              </a:rPr>
              <a:t>the Ligand has separated the two</a:t>
            </a:r>
          </a:p>
          <a:p>
            <a:pPr algn="l">
              <a:lnSpc>
                <a:spcPts val="6307"/>
              </a:lnSpc>
            </a:pPr>
            <a:r>
              <a:rPr lang="en-US" sz="2799" spc="69">
                <a:solidFill>
                  <a:srgbClr val="000000"/>
                </a:solidFill>
                <a:latin typeface="Poppins Light"/>
                <a:ea typeface="Poppins Light"/>
                <a:cs typeface="Poppins Light"/>
                <a:sym typeface="Poppins Light"/>
              </a:rPr>
              <a:t>proteins (IL1R on the left and IL1B on</a:t>
            </a:r>
          </a:p>
          <a:p>
            <a:pPr algn="l">
              <a:lnSpc>
                <a:spcPts val="1943"/>
              </a:lnSpc>
            </a:pPr>
            <a:r>
              <a:rPr lang="en-US" sz="2799" spc="69">
                <a:solidFill>
                  <a:srgbClr val="000000"/>
                </a:solidFill>
                <a:latin typeface="Poppins Light"/>
                <a:ea typeface="Poppins Light"/>
                <a:cs typeface="Poppins Light"/>
                <a:sym typeface="Poppins Light"/>
              </a:rPr>
              <a:t>the right)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14658"/>
            <a:ext cx="7372350" cy="5743575"/>
          </a:xfrm>
          <a:custGeom>
            <a:avLst/>
            <a:gdLst/>
            <a:ahLst/>
            <a:cxnLst/>
            <a:rect r="r" b="b" t="t" l="l"/>
            <a:pathLst>
              <a:path h="5743575" w="7372350">
                <a:moveTo>
                  <a:pt x="0" y="0"/>
                </a:moveTo>
                <a:lnTo>
                  <a:pt x="7372350" y="0"/>
                </a:lnTo>
                <a:lnTo>
                  <a:pt x="7372350" y="5743575"/>
                </a:lnTo>
                <a:lnTo>
                  <a:pt x="0" y="5743575"/>
                </a:lnTo>
                <a:lnTo>
                  <a:pt x="0" y="0"/>
                </a:lnTo>
                <a:close/>
              </a:path>
            </a:pathLst>
          </a:custGeom>
          <a:blipFill>
            <a:blip r:embed="rId2"/>
            <a:stretch>
              <a:fillRect l="0" t="0" r="0" b="0"/>
            </a:stretch>
          </a:blipFill>
        </p:spPr>
      </p:sp>
      <p:sp>
        <p:nvSpPr>
          <p:cNvPr name="Freeform 3" id="3"/>
          <p:cNvSpPr/>
          <p:nvPr/>
        </p:nvSpPr>
        <p:spPr>
          <a:xfrm flipH="false" flipV="false" rot="0">
            <a:off x="9144000" y="614658"/>
            <a:ext cx="7439025" cy="5705475"/>
          </a:xfrm>
          <a:custGeom>
            <a:avLst/>
            <a:gdLst/>
            <a:ahLst/>
            <a:cxnLst/>
            <a:rect r="r" b="b" t="t" l="l"/>
            <a:pathLst>
              <a:path h="5705475" w="7439025">
                <a:moveTo>
                  <a:pt x="0" y="0"/>
                </a:moveTo>
                <a:lnTo>
                  <a:pt x="7439025" y="0"/>
                </a:lnTo>
                <a:lnTo>
                  <a:pt x="7439025" y="5705475"/>
                </a:lnTo>
                <a:lnTo>
                  <a:pt x="0" y="5705475"/>
                </a:lnTo>
                <a:lnTo>
                  <a:pt x="0" y="0"/>
                </a:lnTo>
                <a:close/>
              </a:path>
            </a:pathLst>
          </a:custGeom>
          <a:blipFill>
            <a:blip r:embed="rId3"/>
            <a:stretch>
              <a:fillRect l="0" t="0" r="0" b="0"/>
            </a:stretch>
          </a:blipFill>
        </p:spPr>
      </p:sp>
      <p:sp>
        <p:nvSpPr>
          <p:cNvPr name="TextBox 4" id="4"/>
          <p:cNvSpPr txBox="true"/>
          <p:nvPr/>
        </p:nvSpPr>
        <p:spPr>
          <a:xfrm rot="0">
            <a:off x="2216572" y="5922864"/>
            <a:ext cx="3923957" cy="837267"/>
          </a:xfrm>
          <a:prstGeom prst="rect">
            <a:avLst/>
          </a:prstGeom>
        </p:spPr>
        <p:txBody>
          <a:bodyPr anchor="t" rtlCol="false" tIns="0" lIns="0" bIns="0" rIns="0">
            <a:spAutoFit/>
          </a:bodyPr>
          <a:lstStyle/>
          <a:p>
            <a:pPr algn="l">
              <a:lnSpc>
                <a:spcPts val="6999"/>
              </a:lnSpc>
            </a:pPr>
            <a:r>
              <a:rPr lang="en-US" sz="2799" spc="69">
                <a:solidFill>
                  <a:srgbClr val="000000"/>
                </a:solidFill>
                <a:latin typeface="Poppins Light"/>
                <a:ea typeface="Poppins Light"/>
                <a:cs typeface="Poppins Light"/>
                <a:sym typeface="Poppins Light"/>
              </a:rPr>
              <a:t>Protein protein RMSD </a:t>
            </a:r>
          </a:p>
        </p:txBody>
      </p:sp>
      <p:sp>
        <p:nvSpPr>
          <p:cNvPr name="TextBox 5" id="5"/>
          <p:cNvSpPr txBox="true"/>
          <p:nvPr/>
        </p:nvSpPr>
        <p:spPr>
          <a:xfrm rot="0">
            <a:off x="1617593" y="6819557"/>
            <a:ext cx="4148900" cy="2408892"/>
          </a:xfrm>
          <a:prstGeom prst="rect">
            <a:avLst/>
          </a:prstGeom>
        </p:spPr>
        <p:txBody>
          <a:bodyPr anchor="t" rtlCol="false" tIns="0" lIns="0" bIns="0" rIns="0">
            <a:spAutoFit/>
          </a:bodyPr>
          <a:lstStyle/>
          <a:p>
            <a:pPr algn="ctr">
              <a:lnSpc>
                <a:spcPts val="6999"/>
              </a:lnSpc>
            </a:pPr>
            <a:r>
              <a:rPr lang="en-US" sz="2799" spc="69">
                <a:solidFill>
                  <a:srgbClr val="000000"/>
                </a:solidFill>
                <a:latin typeface="Poppins Light"/>
                <a:ea typeface="Poppins Light"/>
                <a:cs typeface="Poppins Light"/>
                <a:sym typeface="Poppins Light"/>
              </a:rPr>
              <a:t>No sudden high dips</a:t>
            </a:r>
          </a:p>
          <a:p>
            <a:pPr algn="ctr">
              <a:lnSpc>
                <a:spcPts val="1399"/>
              </a:lnSpc>
            </a:pPr>
            <a:r>
              <a:rPr lang="en-US" sz="2799" spc="69">
                <a:solidFill>
                  <a:srgbClr val="000000"/>
                </a:solidFill>
                <a:latin typeface="Poppins Light"/>
                <a:ea typeface="Poppins Light"/>
                <a:cs typeface="Poppins Light"/>
                <a:sym typeface="Poppins Light"/>
              </a:rPr>
              <a:t>and jumps in the</a:t>
            </a:r>
          </a:p>
          <a:p>
            <a:pPr algn="ctr">
              <a:lnSpc>
                <a:spcPts val="6850"/>
              </a:lnSpc>
            </a:pPr>
            <a:r>
              <a:rPr lang="en-US" sz="2799" spc="69">
                <a:solidFill>
                  <a:srgbClr val="000000"/>
                </a:solidFill>
                <a:latin typeface="Poppins Light"/>
                <a:ea typeface="Poppins Light"/>
                <a:cs typeface="Poppins Light"/>
                <a:sym typeface="Poppins Light"/>
              </a:rPr>
              <a:t>graph meaning the</a:t>
            </a:r>
          </a:p>
          <a:p>
            <a:pPr algn="ctr">
              <a:lnSpc>
                <a:spcPts val="1399"/>
              </a:lnSpc>
            </a:pPr>
            <a:r>
              <a:rPr lang="en-US" sz="2799" spc="69">
                <a:solidFill>
                  <a:srgbClr val="000000"/>
                </a:solidFill>
                <a:latin typeface="Poppins Light"/>
                <a:ea typeface="Poppins Light"/>
                <a:cs typeface="Poppins Light"/>
                <a:sym typeface="Poppins Light"/>
              </a:rPr>
              <a:t>two proteinsare stable</a:t>
            </a:r>
          </a:p>
        </p:txBody>
      </p:sp>
      <p:sp>
        <p:nvSpPr>
          <p:cNvPr name="TextBox 6" id="6"/>
          <p:cNvSpPr txBox="true"/>
          <p:nvPr/>
        </p:nvSpPr>
        <p:spPr>
          <a:xfrm rot="0">
            <a:off x="3655790" y="8924573"/>
            <a:ext cx="108804" cy="827742"/>
          </a:xfrm>
          <a:prstGeom prst="rect">
            <a:avLst/>
          </a:prstGeom>
        </p:spPr>
        <p:txBody>
          <a:bodyPr anchor="t" rtlCol="false" tIns="0" lIns="0" bIns="0" rIns="0">
            <a:spAutoFit/>
          </a:bodyPr>
          <a:lstStyle/>
          <a:p>
            <a:pPr algn="l">
              <a:lnSpc>
                <a:spcPts val="6850"/>
              </a:lnSpc>
            </a:pPr>
            <a:r>
              <a:rPr lang="en-US" sz="2799">
                <a:solidFill>
                  <a:srgbClr val="000000"/>
                </a:solidFill>
                <a:latin typeface="Poppins Light"/>
                <a:ea typeface="Poppins Light"/>
                <a:cs typeface="Poppins Light"/>
                <a:sym typeface="Poppins Light"/>
              </a:rPr>
              <a:t> </a:t>
            </a:r>
          </a:p>
        </p:txBody>
      </p:sp>
      <p:sp>
        <p:nvSpPr>
          <p:cNvPr name="TextBox 7" id="7"/>
          <p:cNvSpPr txBox="true"/>
          <p:nvPr/>
        </p:nvSpPr>
        <p:spPr>
          <a:xfrm rot="0">
            <a:off x="10443096" y="6113364"/>
            <a:ext cx="5196840" cy="646767"/>
          </a:xfrm>
          <a:prstGeom prst="rect">
            <a:avLst/>
          </a:prstGeom>
        </p:spPr>
        <p:txBody>
          <a:bodyPr anchor="t" rtlCol="false" tIns="0" lIns="0" bIns="0" rIns="0">
            <a:spAutoFit/>
          </a:bodyPr>
          <a:lstStyle/>
          <a:p>
            <a:pPr algn="l">
              <a:lnSpc>
                <a:spcPts val="4997"/>
              </a:lnSpc>
            </a:pPr>
            <a:r>
              <a:rPr lang="en-US" sz="2799" spc="69">
                <a:solidFill>
                  <a:srgbClr val="000000"/>
                </a:solidFill>
                <a:latin typeface="Poppins Light"/>
                <a:ea typeface="Poppins Light"/>
                <a:cs typeface="Poppins Light"/>
                <a:sym typeface="Poppins Light"/>
              </a:rPr>
              <a:t>Protein ligand protein RMSD </a:t>
            </a:r>
          </a:p>
        </p:txBody>
      </p:sp>
      <p:sp>
        <p:nvSpPr>
          <p:cNvPr name="TextBox 8" id="8"/>
          <p:cNvSpPr txBox="true"/>
          <p:nvPr/>
        </p:nvSpPr>
        <p:spPr>
          <a:xfrm rot="0">
            <a:off x="7133215" y="6748120"/>
            <a:ext cx="10630443" cy="2742267"/>
          </a:xfrm>
          <a:prstGeom prst="rect">
            <a:avLst/>
          </a:prstGeom>
        </p:spPr>
        <p:txBody>
          <a:bodyPr anchor="t" rtlCol="false" tIns="0" lIns="0" bIns="0" rIns="0">
            <a:spAutoFit/>
          </a:bodyPr>
          <a:lstStyle/>
          <a:p>
            <a:pPr algn="ctr">
              <a:lnSpc>
                <a:spcPts val="4997"/>
              </a:lnSpc>
            </a:pPr>
            <a:r>
              <a:rPr lang="en-US" sz="2799" spc="69">
                <a:solidFill>
                  <a:srgbClr val="000000"/>
                </a:solidFill>
                <a:latin typeface="Poppins Light"/>
                <a:ea typeface="Poppins Light"/>
                <a:cs typeface="Poppins Light"/>
                <a:sym typeface="Poppins Light"/>
              </a:rPr>
              <a:t>The rmsd graph shows that the ligand was stable in the</a:t>
            </a:r>
          </a:p>
          <a:p>
            <a:pPr algn="ctr">
              <a:lnSpc>
                <a:spcPts val="3253"/>
              </a:lnSpc>
            </a:pPr>
            <a:r>
              <a:rPr lang="en-US" sz="2799" spc="69">
                <a:solidFill>
                  <a:srgbClr val="000000"/>
                </a:solidFill>
                <a:latin typeface="Poppins Light"/>
                <a:ea typeface="Poppins Light"/>
                <a:cs typeface="Poppins Light"/>
                <a:sym typeface="Poppins Light"/>
              </a:rPr>
              <a:t>first 38 ns then the rmsd shot up and was inconsistent as</a:t>
            </a:r>
          </a:p>
          <a:p>
            <a:pPr algn="ctr">
              <a:lnSpc>
                <a:spcPts val="4997"/>
              </a:lnSpc>
            </a:pPr>
            <a:r>
              <a:rPr lang="en-US" sz="2799" spc="69">
                <a:solidFill>
                  <a:srgbClr val="000000"/>
                </a:solidFill>
                <a:latin typeface="Poppins Light"/>
                <a:ea typeface="Poppins Light"/>
                <a:cs typeface="Poppins Light"/>
                <a:sym typeface="Poppins Light"/>
              </a:rPr>
              <a:t>the two proteins separated and the ligand was no longer</a:t>
            </a:r>
          </a:p>
          <a:p>
            <a:pPr algn="ctr">
              <a:lnSpc>
                <a:spcPts val="3253"/>
              </a:lnSpc>
            </a:pPr>
            <a:r>
              <a:rPr lang="en-US" sz="2799" spc="69">
                <a:solidFill>
                  <a:srgbClr val="000000"/>
                </a:solidFill>
                <a:latin typeface="Poppins Light"/>
                <a:ea typeface="Poppins Light"/>
                <a:cs typeface="Poppins Light"/>
                <a:sym typeface="Poppins Light"/>
              </a:rPr>
              <a:t>stable. It shows that Ligand2 has the capacity to break</a:t>
            </a:r>
          </a:p>
          <a:p>
            <a:pPr algn="ctr">
              <a:lnSpc>
                <a:spcPts val="4997"/>
              </a:lnSpc>
            </a:pPr>
            <a:r>
              <a:rPr lang="en-US" sz="2799" spc="69">
                <a:solidFill>
                  <a:srgbClr val="000000"/>
                </a:solidFill>
                <a:latin typeface="Poppins Light"/>
                <a:ea typeface="Poppins Light"/>
                <a:cs typeface="Poppins Light"/>
                <a:sym typeface="Poppins Light"/>
              </a:rPr>
              <a:t>the IL1B-IL1R interaction.</a:t>
            </a:r>
          </a:p>
        </p:txBody>
      </p:sp>
      <p:sp>
        <p:nvSpPr>
          <p:cNvPr name="TextBox 9" id="9"/>
          <p:cNvSpPr txBox="true"/>
          <p:nvPr/>
        </p:nvSpPr>
        <p:spPr>
          <a:xfrm rot="0">
            <a:off x="12348601" y="9529410"/>
            <a:ext cx="108804" cy="484842"/>
          </a:xfrm>
          <a:prstGeom prst="rect">
            <a:avLst/>
          </a:prstGeom>
        </p:spPr>
        <p:txBody>
          <a:bodyPr anchor="t" rtlCol="false" tIns="0" lIns="0" bIns="0" rIns="0">
            <a:spAutoFit/>
          </a:bodyPr>
          <a:lstStyle/>
          <a:p>
            <a:pPr algn="l">
              <a:lnSpc>
                <a:spcPts val="3253"/>
              </a:lnSpc>
            </a:pPr>
            <a:r>
              <a:rPr lang="en-US" sz="2799">
                <a:solidFill>
                  <a:srgbClr val="000000"/>
                </a:solidFill>
                <a:latin typeface="Poppins Light"/>
                <a:ea typeface="Poppins Light"/>
                <a:cs typeface="Poppins Light"/>
                <a:sym typeface="Poppins Light"/>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561994" y="1926984"/>
            <a:ext cx="8877300" cy="3743325"/>
          </a:xfrm>
          <a:custGeom>
            <a:avLst/>
            <a:gdLst/>
            <a:ahLst/>
            <a:cxnLst/>
            <a:rect r="r" b="b" t="t" l="l"/>
            <a:pathLst>
              <a:path h="3743325" w="8877300">
                <a:moveTo>
                  <a:pt x="0" y="0"/>
                </a:moveTo>
                <a:lnTo>
                  <a:pt x="8877300" y="0"/>
                </a:lnTo>
                <a:lnTo>
                  <a:pt x="8877300" y="3743325"/>
                </a:lnTo>
                <a:lnTo>
                  <a:pt x="0" y="3743325"/>
                </a:lnTo>
                <a:lnTo>
                  <a:pt x="0" y="0"/>
                </a:lnTo>
                <a:close/>
              </a:path>
            </a:pathLst>
          </a:custGeom>
          <a:blipFill>
            <a:blip r:embed="rId2"/>
            <a:stretch>
              <a:fillRect l="0" t="0" r="0" b="0"/>
            </a:stretch>
          </a:blipFill>
        </p:spPr>
      </p:sp>
      <p:sp>
        <p:nvSpPr>
          <p:cNvPr name="Freeform 3" id="3"/>
          <p:cNvSpPr/>
          <p:nvPr/>
        </p:nvSpPr>
        <p:spPr>
          <a:xfrm flipH="false" flipV="false" rot="0">
            <a:off x="10432818" y="1790176"/>
            <a:ext cx="7134225" cy="4010025"/>
          </a:xfrm>
          <a:custGeom>
            <a:avLst/>
            <a:gdLst/>
            <a:ahLst/>
            <a:cxnLst/>
            <a:rect r="r" b="b" t="t" l="l"/>
            <a:pathLst>
              <a:path h="4010025" w="7134225">
                <a:moveTo>
                  <a:pt x="0" y="0"/>
                </a:moveTo>
                <a:lnTo>
                  <a:pt x="7134225" y="0"/>
                </a:lnTo>
                <a:lnTo>
                  <a:pt x="7134225" y="4010025"/>
                </a:lnTo>
                <a:lnTo>
                  <a:pt x="0" y="4010025"/>
                </a:lnTo>
                <a:lnTo>
                  <a:pt x="0" y="0"/>
                </a:lnTo>
                <a:close/>
              </a:path>
            </a:pathLst>
          </a:custGeom>
          <a:blipFill>
            <a:blip r:embed="rId3"/>
            <a:stretch>
              <a:fillRect l="0" t="0" r="0" b="0"/>
            </a:stretch>
          </a:blipFill>
        </p:spPr>
      </p:sp>
      <p:sp>
        <p:nvSpPr>
          <p:cNvPr name="TextBox 4" id="4"/>
          <p:cNvSpPr txBox="true"/>
          <p:nvPr/>
        </p:nvSpPr>
        <p:spPr>
          <a:xfrm rot="0">
            <a:off x="2216239" y="705202"/>
            <a:ext cx="4782779"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Symptoms and Diagnosis</a:t>
            </a:r>
          </a:p>
        </p:txBody>
      </p:sp>
      <p:sp>
        <p:nvSpPr>
          <p:cNvPr name="TextBox 5" id="5"/>
          <p:cNvSpPr txBox="true"/>
          <p:nvPr/>
        </p:nvSpPr>
        <p:spPr>
          <a:xfrm rot="0">
            <a:off x="12440164" y="705202"/>
            <a:ext cx="2636911" cy="551517"/>
          </a:xfrm>
          <a:prstGeom prst="rect">
            <a:avLst/>
          </a:prstGeom>
        </p:spPr>
        <p:txBody>
          <a:bodyPr anchor="t" rtlCol="false" tIns="0" lIns="0" bIns="0" rIns="0">
            <a:spAutoFit/>
          </a:bodyPr>
          <a:lstStyle/>
          <a:p>
            <a:pPr algn="l">
              <a:lnSpc>
                <a:spcPts val="3919"/>
              </a:lnSpc>
            </a:pPr>
            <a:r>
              <a:rPr lang="en-US" sz="2799">
                <a:solidFill>
                  <a:srgbClr val="000000"/>
                </a:solidFill>
                <a:latin typeface="Poppins"/>
                <a:ea typeface="Poppins"/>
                <a:cs typeface="Poppins"/>
                <a:sym typeface="Poppins"/>
              </a:rPr>
              <a:t>Global Impact</a:t>
            </a:r>
          </a:p>
        </p:txBody>
      </p:sp>
      <p:sp>
        <p:nvSpPr>
          <p:cNvPr name="TextBox 6" id="6"/>
          <p:cNvSpPr txBox="true"/>
          <p:nvPr/>
        </p:nvSpPr>
        <p:spPr>
          <a:xfrm rot="0">
            <a:off x="1355655" y="6812975"/>
            <a:ext cx="15907560" cy="1522571"/>
          </a:xfrm>
          <a:prstGeom prst="rect">
            <a:avLst/>
          </a:prstGeom>
        </p:spPr>
        <p:txBody>
          <a:bodyPr anchor="t" rtlCol="false" tIns="0" lIns="0" bIns="0" rIns="0">
            <a:spAutoFit/>
          </a:bodyPr>
          <a:lstStyle/>
          <a:p>
            <a:pPr algn="ctr">
              <a:lnSpc>
                <a:spcPts val="3900"/>
              </a:lnSpc>
            </a:pPr>
            <a:r>
              <a:rPr lang="en-US" sz="2625">
                <a:solidFill>
                  <a:srgbClr val="000000"/>
                </a:solidFill>
                <a:latin typeface="Poppins"/>
                <a:ea typeface="Poppins"/>
                <a:cs typeface="Poppins"/>
                <a:sym typeface="Poppins"/>
              </a:rPr>
              <a:t>Prognosis and Survival Rates While cervical cancer is a serious disease, it is also one of the most successfully treatable forms of cancer if detected early. Survival rates vary depending on the stage at diagnosis, with a 5-year survival rate of over 90% for localized cases.</a:t>
            </a:r>
          </a:p>
        </p:txBody>
      </p:sp>
      <p:sp>
        <p:nvSpPr>
          <p:cNvPr name="TextBox 7" id="7"/>
          <p:cNvSpPr txBox="true"/>
          <p:nvPr/>
        </p:nvSpPr>
        <p:spPr>
          <a:xfrm rot="0">
            <a:off x="5312378" y="5632933"/>
            <a:ext cx="3896096" cy="109347"/>
          </a:xfrm>
          <a:prstGeom prst="rect">
            <a:avLst/>
          </a:prstGeom>
        </p:spPr>
        <p:txBody>
          <a:bodyPr anchor="t" rtlCol="false" tIns="0" lIns="0" bIns="0" rIns="0">
            <a:spAutoFit/>
          </a:bodyPr>
          <a:lstStyle/>
          <a:p>
            <a:pPr algn="l">
              <a:lnSpc>
                <a:spcPts val="839"/>
              </a:lnSpc>
            </a:pPr>
            <a:r>
              <a:rPr lang="en-US" sz="600" spc="15">
                <a:solidFill>
                  <a:srgbClr val="000000"/>
                </a:solidFill>
                <a:latin typeface="Poppins Light"/>
                <a:ea typeface="Poppins Light"/>
                <a:cs typeface="Poppins Light"/>
                <a:sym typeface="Poppins Light"/>
              </a:rPr>
              <a:t>[1]https://www.medindia.net/patients/patientinfo/cervical-cancer-symtoms-and-diagnosis.htm</a:t>
            </a:r>
          </a:p>
        </p:txBody>
      </p:sp>
      <p:sp>
        <p:nvSpPr>
          <p:cNvPr name="TextBox 8" id="8"/>
          <p:cNvSpPr txBox="true"/>
          <p:nvPr/>
        </p:nvSpPr>
        <p:spPr>
          <a:xfrm rot="0">
            <a:off x="14068358" y="5754929"/>
            <a:ext cx="3186532" cy="165830"/>
          </a:xfrm>
          <a:prstGeom prst="rect">
            <a:avLst/>
          </a:prstGeom>
        </p:spPr>
        <p:txBody>
          <a:bodyPr anchor="t" rtlCol="false" tIns="0" lIns="0" bIns="0" rIns="0">
            <a:spAutoFit/>
          </a:bodyPr>
          <a:lstStyle/>
          <a:p>
            <a:pPr algn="l">
              <a:lnSpc>
                <a:spcPts val="1155"/>
              </a:lnSpc>
            </a:pPr>
            <a:r>
              <a:rPr lang="en-US" sz="825" spc="20">
                <a:solidFill>
                  <a:srgbClr val="000000"/>
                </a:solidFill>
                <a:latin typeface="Poppins Light"/>
                <a:ea typeface="Poppins Light"/>
                <a:cs typeface="Poppins Light"/>
                <a:sym typeface="Poppins Light"/>
              </a:rPr>
              <a:t>[2]https://www.abacare.com/blog/tag/cervical-cancer/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594552" y="3091653"/>
            <a:ext cx="4638675" cy="4581525"/>
          </a:xfrm>
          <a:custGeom>
            <a:avLst/>
            <a:gdLst/>
            <a:ahLst/>
            <a:cxnLst/>
            <a:rect r="r" b="b" t="t" l="l"/>
            <a:pathLst>
              <a:path h="4581525" w="4638675">
                <a:moveTo>
                  <a:pt x="0" y="0"/>
                </a:moveTo>
                <a:lnTo>
                  <a:pt x="4638675" y="0"/>
                </a:lnTo>
                <a:lnTo>
                  <a:pt x="4638675" y="4581525"/>
                </a:lnTo>
                <a:lnTo>
                  <a:pt x="0" y="4581525"/>
                </a:lnTo>
                <a:lnTo>
                  <a:pt x="0" y="0"/>
                </a:lnTo>
                <a:close/>
              </a:path>
            </a:pathLst>
          </a:custGeom>
          <a:blipFill>
            <a:blip r:embed="rId2"/>
            <a:stretch>
              <a:fillRect l="0" t="0" r="0" b="0"/>
            </a:stretch>
          </a:blipFill>
        </p:spPr>
      </p:sp>
      <p:sp>
        <p:nvSpPr>
          <p:cNvPr name="Freeform 3" id="3"/>
          <p:cNvSpPr/>
          <p:nvPr/>
        </p:nvSpPr>
        <p:spPr>
          <a:xfrm flipH="false" flipV="false" rot="0">
            <a:off x="11393367" y="2933795"/>
            <a:ext cx="4800600" cy="4733925"/>
          </a:xfrm>
          <a:custGeom>
            <a:avLst/>
            <a:gdLst/>
            <a:ahLst/>
            <a:cxnLst/>
            <a:rect r="r" b="b" t="t" l="l"/>
            <a:pathLst>
              <a:path h="4733925" w="4800600">
                <a:moveTo>
                  <a:pt x="0" y="0"/>
                </a:moveTo>
                <a:lnTo>
                  <a:pt x="4800600" y="0"/>
                </a:lnTo>
                <a:lnTo>
                  <a:pt x="4800600" y="4733925"/>
                </a:lnTo>
                <a:lnTo>
                  <a:pt x="0" y="4733925"/>
                </a:lnTo>
                <a:lnTo>
                  <a:pt x="0" y="0"/>
                </a:lnTo>
                <a:close/>
              </a:path>
            </a:pathLst>
          </a:custGeom>
          <a:blipFill>
            <a:blip r:embed="rId3"/>
            <a:stretch>
              <a:fillRect l="0" t="0" r="0" b="0"/>
            </a:stretch>
          </a:blipFill>
        </p:spPr>
      </p:sp>
      <p:sp>
        <p:nvSpPr>
          <p:cNvPr name="TextBox 4" id="4"/>
          <p:cNvSpPr txBox="true"/>
          <p:nvPr/>
        </p:nvSpPr>
        <p:spPr>
          <a:xfrm rot="0">
            <a:off x="1836096" y="7430681"/>
            <a:ext cx="4371203" cy="646767"/>
          </a:xfrm>
          <a:prstGeom prst="rect">
            <a:avLst/>
          </a:prstGeom>
        </p:spPr>
        <p:txBody>
          <a:bodyPr anchor="t" rtlCol="false" tIns="0" lIns="0" bIns="0" rIns="0">
            <a:spAutoFit/>
          </a:bodyPr>
          <a:lstStyle/>
          <a:p>
            <a:pPr algn="l">
              <a:lnSpc>
                <a:spcPts val="4938"/>
              </a:lnSpc>
            </a:pPr>
            <a:r>
              <a:rPr lang="en-US" sz="2799" spc="69">
                <a:solidFill>
                  <a:srgbClr val="000000"/>
                </a:solidFill>
                <a:latin typeface="Poppins Light"/>
                <a:ea typeface="Poppins Light"/>
                <a:cs typeface="Poppins Light"/>
                <a:sym typeface="Poppins Light"/>
              </a:rPr>
              <a:t>Protein protein complex</a:t>
            </a:r>
          </a:p>
        </p:txBody>
      </p:sp>
      <p:sp>
        <p:nvSpPr>
          <p:cNvPr name="TextBox 5" id="5"/>
          <p:cNvSpPr txBox="true"/>
          <p:nvPr/>
        </p:nvSpPr>
        <p:spPr>
          <a:xfrm rot="0">
            <a:off x="425186" y="7954556"/>
            <a:ext cx="9078954" cy="1797768"/>
          </a:xfrm>
          <a:prstGeom prst="rect">
            <a:avLst/>
          </a:prstGeom>
        </p:spPr>
        <p:txBody>
          <a:bodyPr anchor="t" rtlCol="false" tIns="0" lIns="0" bIns="0" rIns="0">
            <a:spAutoFit/>
          </a:bodyPr>
          <a:lstStyle/>
          <a:p>
            <a:pPr algn="l">
              <a:lnSpc>
                <a:spcPts val="4938"/>
              </a:lnSpc>
            </a:pPr>
            <a:r>
              <a:rPr lang="en-US" sz="2799">
                <a:solidFill>
                  <a:srgbClr val="000000"/>
                </a:solidFill>
                <a:latin typeface="Poppins Light"/>
                <a:ea typeface="Poppins Light"/>
                <a:cs typeface="Poppins Light"/>
                <a:sym typeface="Poppins Light"/>
              </a:rPr>
              <a:t>Energy graph, The re sulting plot demonstrates</a:t>
            </a:r>
          </a:p>
          <a:p>
            <a:pPr algn="l">
              <a:lnSpc>
                <a:spcPts val="3312"/>
              </a:lnSpc>
            </a:pPr>
            <a:r>
              <a:rPr lang="en-US" sz="2799" spc="69">
                <a:solidFill>
                  <a:srgbClr val="000000"/>
                </a:solidFill>
                <a:latin typeface="Poppins Light"/>
                <a:ea typeface="Poppins Light"/>
                <a:cs typeface="Poppins Light"/>
                <a:sym typeface="Poppins Light"/>
              </a:rPr>
              <a:t>nice,steady conversion of Epot. The average Epot</a:t>
            </a:r>
          </a:p>
          <a:p>
            <a:pPr algn="l">
              <a:lnSpc>
                <a:spcPts val="4938"/>
              </a:lnSpc>
            </a:pPr>
            <a:r>
              <a:rPr lang="en-US" sz="2799" spc="69">
                <a:solidFill>
                  <a:srgbClr val="000000"/>
                </a:solidFill>
                <a:latin typeface="Poppins Light"/>
                <a:ea typeface="Poppins Light"/>
                <a:cs typeface="Poppins Light"/>
                <a:sym typeface="Poppins Light"/>
              </a:rPr>
              <a:t>was -3.19994e+06</a:t>
            </a:r>
          </a:p>
        </p:txBody>
      </p:sp>
      <p:sp>
        <p:nvSpPr>
          <p:cNvPr name="TextBox 6" id="6"/>
          <p:cNvSpPr txBox="true"/>
          <p:nvPr/>
        </p:nvSpPr>
        <p:spPr>
          <a:xfrm rot="0">
            <a:off x="11822268" y="7506881"/>
            <a:ext cx="4019788" cy="1094442"/>
          </a:xfrm>
          <a:prstGeom prst="rect">
            <a:avLst/>
          </a:prstGeom>
        </p:spPr>
        <p:txBody>
          <a:bodyPr anchor="t" rtlCol="false" tIns="0" lIns="0" bIns="0" rIns="0">
            <a:spAutoFit/>
          </a:bodyPr>
          <a:lstStyle/>
          <a:p>
            <a:pPr algn="ctr">
              <a:lnSpc>
                <a:spcPts val="4124"/>
              </a:lnSpc>
            </a:pPr>
            <a:r>
              <a:rPr lang="en-US" sz="2799" spc="69">
                <a:solidFill>
                  <a:srgbClr val="000000"/>
                </a:solidFill>
                <a:latin typeface="Poppins Light"/>
                <a:ea typeface="Poppins Light"/>
                <a:cs typeface="Poppins Light"/>
                <a:sym typeface="Poppins Light"/>
              </a:rPr>
              <a:t>Protein Ligand protein complex</a:t>
            </a:r>
          </a:p>
        </p:txBody>
      </p:sp>
      <p:sp>
        <p:nvSpPr>
          <p:cNvPr name="TextBox 7" id="7"/>
          <p:cNvSpPr txBox="true"/>
          <p:nvPr/>
        </p:nvSpPr>
        <p:spPr>
          <a:xfrm rot="0">
            <a:off x="12006320" y="8531009"/>
            <a:ext cx="3976630" cy="1361142"/>
          </a:xfrm>
          <a:prstGeom prst="rect">
            <a:avLst/>
          </a:prstGeom>
        </p:spPr>
        <p:txBody>
          <a:bodyPr anchor="t" rtlCol="false" tIns="0" lIns="0" bIns="0" rIns="0">
            <a:spAutoFit/>
          </a:bodyPr>
          <a:lstStyle/>
          <a:p>
            <a:pPr algn="ctr">
              <a:lnSpc>
                <a:spcPts val="6999"/>
              </a:lnSpc>
            </a:pPr>
            <a:r>
              <a:rPr lang="en-US" sz="2799" spc="69">
                <a:solidFill>
                  <a:srgbClr val="000000"/>
                </a:solidFill>
                <a:latin typeface="Poppins Light"/>
                <a:ea typeface="Poppins Light"/>
                <a:cs typeface="Poppins Light"/>
                <a:sym typeface="Poppins Light"/>
              </a:rPr>
              <a:t>The averageEpot was</a:t>
            </a:r>
          </a:p>
          <a:p>
            <a:pPr algn="ctr">
              <a:lnSpc>
                <a:spcPts val="1399"/>
              </a:lnSpc>
            </a:pPr>
            <a:r>
              <a:rPr lang="en-US" sz="2799" spc="69">
                <a:solidFill>
                  <a:srgbClr val="000000"/>
                </a:solidFill>
                <a:latin typeface="Poppins Light"/>
                <a:ea typeface="Poppins Light"/>
                <a:cs typeface="Poppins Light"/>
                <a:sym typeface="Poppins Light"/>
              </a:rPr>
              <a:t>-2.03512e+06 </a:t>
            </a:r>
          </a:p>
        </p:txBody>
      </p:sp>
      <p:sp>
        <p:nvSpPr>
          <p:cNvPr name="TextBox 8" id="8"/>
          <p:cNvSpPr txBox="true"/>
          <p:nvPr/>
        </p:nvSpPr>
        <p:spPr>
          <a:xfrm rot="0">
            <a:off x="280892" y="220475"/>
            <a:ext cx="17171727" cy="2666067"/>
          </a:xfrm>
          <a:prstGeom prst="rect">
            <a:avLst/>
          </a:prstGeom>
        </p:spPr>
        <p:txBody>
          <a:bodyPr anchor="t" rtlCol="false" tIns="0" lIns="0" bIns="0" rIns="0">
            <a:spAutoFit/>
          </a:bodyPr>
          <a:lstStyle/>
          <a:p>
            <a:pPr algn="just">
              <a:lnSpc>
                <a:spcPts val="4124"/>
              </a:lnSpc>
            </a:pPr>
            <a:r>
              <a:rPr lang="en-US" sz="2799" spc="69">
                <a:solidFill>
                  <a:srgbClr val="000000"/>
                </a:solidFill>
                <a:latin typeface="Poppins Light"/>
                <a:ea typeface="Poppins Light"/>
                <a:cs typeface="Poppins Light"/>
                <a:sym typeface="Poppins Light"/>
              </a:rPr>
              <a:t>We have also generated graphs for the system's potential, temperature, and pressure across the simulation time. The potential energy graph indicates the stability of the system over time, with less variation suggesting a more stable system. The temperature and pressure graphs were scrutinised to confirm that thesimulation maintained the appropriate conditions throughout.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9579283" y="1028700"/>
            <a:ext cx="7172325" cy="6648450"/>
          </a:xfrm>
          <a:custGeom>
            <a:avLst/>
            <a:gdLst/>
            <a:ahLst/>
            <a:cxnLst/>
            <a:rect r="r" b="b" t="t" l="l"/>
            <a:pathLst>
              <a:path h="6648450" w="7172325">
                <a:moveTo>
                  <a:pt x="0" y="0"/>
                </a:moveTo>
                <a:lnTo>
                  <a:pt x="7172325" y="0"/>
                </a:lnTo>
                <a:lnTo>
                  <a:pt x="7172325" y="6648450"/>
                </a:lnTo>
                <a:lnTo>
                  <a:pt x="0" y="6648450"/>
                </a:lnTo>
                <a:lnTo>
                  <a:pt x="0" y="0"/>
                </a:lnTo>
                <a:close/>
              </a:path>
            </a:pathLst>
          </a:custGeom>
          <a:blipFill>
            <a:blip r:embed="rId2"/>
            <a:stretch>
              <a:fillRect l="0" t="0" r="0" b="0"/>
            </a:stretch>
          </a:blipFill>
        </p:spPr>
      </p:sp>
      <p:sp>
        <p:nvSpPr>
          <p:cNvPr name="Freeform 3" id="3"/>
          <p:cNvSpPr/>
          <p:nvPr/>
        </p:nvSpPr>
        <p:spPr>
          <a:xfrm flipH="false" flipV="false" rot="0">
            <a:off x="993315" y="1028700"/>
            <a:ext cx="7086600" cy="6648450"/>
          </a:xfrm>
          <a:custGeom>
            <a:avLst/>
            <a:gdLst/>
            <a:ahLst/>
            <a:cxnLst/>
            <a:rect r="r" b="b" t="t" l="l"/>
            <a:pathLst>
              <a:path h="6648450" w="7086600">
                <a:moveTo>
                  <a:pt x="0" y="0"/>
                </a:moveTo>
                <a:lnTo>
                  <a:pt x="7086600" y="0"/>
                </a:lnTo>
                <a:lnTo>
                  <a:pt x="7086600" y="6648450"/>
                </a:lnTo>
                <a:lnTo>
                  <a:pt x="0" y="6648450"/>
                </a:lnTo>
                <a:lnTo>
                  <a:pt x="0" y="0"/>
                </a:lnTo>
                <a:close/>
              </a:path>
            </a:pathLst>
          </a:custGeom>
          <a:blipFill>
            <a:blip r:embed="rId3"/>
            <a:stretch>
              <a:fillRect l="0" t="0" r="0" b="0"/>
            </a:stretch>
          </a:blipFill>
        </p:spPr>
      </p:sp>
      <p:sp>
        <p:nvSpPr>
          <p:cNvPr name="TextBox 4" id="4"/>
          <p:cNvSpPr txBox="true"/>
          <p:nvPr/>
        </p:nvSpPr>
        <p:spPr>
          <a:xfrm rot="0">
            <a:off x="1569158" y="8030956"/>
            <a:ext cx="6051756"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The average temperature was 299.7 (Protein protein complex)</a:t>
            </a:r>
          </a:p>
        </p:txBody>
      </p:sp>
      <p:sp>
        <p:nvSpPr>
          <p:cNvPr name="TextBox 5" id="5"/>
          <p:cNvSpPr txBox="true"/>
          <p:nvPr/>
        </p:nvSpPr>
        <p:spPr>
          <a:xfrm rot="0">
            <a:off x="9709137" y="8030956"/>
            <a:ext cx="7611570"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Avg temp 299.77(Protein Ligand protein complex)</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56904" y="1028700"/>
            <a:ext cx="7229475" cy="7258050"/>
          </a:xfrm>
          <a:custGeom>
            <a:avLst/>
            <a:gdLst/>
            <a:ahLst/>
            <a:cxnLst/>
            <a:rect r="r" b="b" t="t" l="l"/>
            <a:pathLst>
              <a:path h="7258050" w="7229475">
                <a:moveTo>
                  <a:pt x="0" y="0"/>
                </a:moveTo>
                <a:lnTo>
                  <a:pt x="7229475" y="0"/>
                </a:lnTo>
                <a:lnTo>
                  <a:pt x="7229475" y="7258050"/>
                </a:lnTo>
                <a:lnTo>
                  <a:pt x="0" y="7258050"/>
                </a:lnTo>
                <a:lnTo>
                  <a:pt x="0" y="0"/>
                </a:lnTo>
                <a:close/>
              </a:path>
            </a:pathLst>
          </a:custGeom>
          <a:blipFill>
            <a:blip r:embed="rId2"/>
            <a:stretch>
              <a:fillRect l="0" t="0" r="0" b="0"/>
            </a:stretch>
          </a:blipFill>
        </p:spPr>
      </p:sp>
      <p:sp>
        <p:nvSpPr>
          <p:cNvPr name="Freeform 3" id="3"/>
          <p:cNvSpPr/>
          <p:nvPr/>
        </p:nvSpPr>
        <p:spPr>
          <a:xfrm flipH="false" flipV="false" rot="0">
            <a:off x="9592208" y="1028700"/>
            <a:ext cx="7515225" cy="7258050"/>
          </a:xfrm>
          <a:custGeom>
            <a:avLst/>
            <a:gdLst/>
            <a:ahLst/>
            <a:cxnLst/>
            <a:rect r="r" b="b" t="t" l="l"/>
            <a:pathLst>
              <a:path h="7258050" w="7515225">
                <a:moveTo>
                  <a:pt x="0" y="0"/>
                </a:moveTo>
                <a:lnTo>
                  <a:pt x="7515225" y="0"/>
                </a:lnTo>
                <a:lnTo>
                  <a:pt x="7515225" y="7258050"/>
                </a:lnTo>
                <a:lnTo>
                  <a:pt x="0" y="7258050"/>
                </a:lnTo>
                <a:lnTo>
                  <a:pt x="0" y="0"/>
                </a:lnTo>
                <a:close/>
              </a:path>
            </a:pathLst>
          </a:custGeom>
          <a:blipFill>
            <a:blip r:embed="rId3"/>
            <a:stretch>
              <a:fillRect l="0" t="0" r="0" b="0"/>
            </a:stretch>
          </a:blipFill>
        </p:spPr>
      </p:sp>
      <p:sp>
        <p:nvSpPr>
          <p:cNvPr name="TextBox 4" id="4"/>
          <p:cNvSpPr txBox="true"/>
          <p:nvPr/>
        </p:nvSpPr>
        <p:spPr>
          <a:xfrm rot="0">
            <a:off x="1150820" y="8391877"/>
            <a:ext cx="6539903"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The averagepressure was -1.32467(Protein protein complex)</a:t>
            </a:r>
          </a:p>
        </p:txBody>
      </p:sp>
      <p:sp>
        <p:nvSpPr>
          <p:cNvPr name="TextBox 5" id="5"/>
          <p:cNvSpPr txBox="true"/>
          <p:nvPr/>
        </p:nvSpPr>
        <p:spPr>
          <a:xfrm rot="0">
            <a:off x="4356573" y="9439627"/>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 </a:t>
            </a:r>
          </a:p>
        </p:txBody>
      </p:sp>
      <p:sp>
        <p:nvSpPr>
          <p:cNvPr name="TextBox 6" id="6"/>
          <p:cNvSpPr txBox="true"/>
          <p:nvPr/>
        </p:nvSpPr>
        <p:spPr>
          <a:xfrm rot="0">
            <a:off x="10713872" y="8391877"/>
            <a:ext cx="5640143"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Avg pressure -11.5431(Protein Ligandprotein complex)</a:t>
            </a:r>
          </a:p>
        </p:txBody>
      </p:sp>
      <p:sp>
        <p:nvSpPr>
          <p:cNvPr name="TextBox 7" id="7"/>
          <p:cNvSpPr txBox="true"/>
          <p:nvPr/>
        </p:nvSpPr>
        <p:spPr>
          <a:xfrm rot="0">
            <a:off x="13478504" y="9439627"/>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877050" cy="6943725"/>
          </a:xfrm>
          <a:custGeom>
            <a:avLst/>
            <a:gdLst/>
            <a:ahLst/>
            <a:cxnLst/>
            <a:rect r="r" b="b" t="t" l="l"/>
            <a:pathLst>
              <a:path h="6943725" w="6877050">
                <a:moveTo>
                  <a:pt x="0" y="0"/>
                </a:moveTo>
                <a:lnTo>
                  <a:pt x="6877050" y="0"/>
                </a:lnTo>
                <a:lnTo>
                  <a:pt x="6877050" y="6943725"/>
                </a:lnTo>
                <a:lnTo>
                  <a:pt x="0" y="6943725"/>
                </a:lnTo>
                <a:lnTo>
                  <a:pt x="0" y="0"/>
                </a:lnTo>
                <a:close/>
              </a:path>
            </a:pathLst>
          </a:custGeom>
          <a:blipFill>
            <a:blip r:embed="rId2"/>
            <a:stretch>
              <a:fillRect l="0" t="0" r="0" b="0"/>
            </a:stretch>
          </a:blipFill>
        </p:spPr>
      </p:sp>
      <p:sp>
        <p:nvSpPr>
          <p:cNvPr name="Freeform 3" id="3"/>
          <p:cNvSpPr/>
          <p:nvPr/>
        </p:nvSpPr>
        <p:spPr>
          <a:xfrm flipH="false" flipV="false" rot="0">
            <a:off x="9461116" y="1028700"/>
            <a:ext cx="6953250" cy="6943725"/>
          </a:xfrm>
          <a:custGeom>
            <a:avLst/>
            <a:gdLst/>
            <a:ahLst/>
            <a:cxnLst/>
            <a:rect r="r" b="b" t="t" l="l"/>
            <a:pathLst>
              <a:path h="6943725" w="6953250">
                <a:moveTo>
                  <a:pt x="0" y="0"/>
                </a:moveTo>
                <a:lnTo>
                  <a:pt x="6953250" y="0"/>
                </a:lnTo>
                <a:lnTo>
                  <a:pt x="6953250" y="6943725"/>
                </a:lnTo>
                <a:lnTo>
                  <a:pt x="0" y="6943725"/>
                </a:lnTo>
                <a:lnTo>
                  <a:pt x="0" y="0"/>
                </a:lnTo>
                <a:close/>
              </a:path>
            </a:pathLst>
          </a:custGeom>
          <a:blipFill>
            <a:blip r:embed="rId3"/>
            <a:stretch>
              <a:fillRect l="0" t="0" r="0" b="0"/>
            </a:stretch>
          </a:blipFill>
        </p:spPr>
      </p:sp>
      <p:sp>
        <p:nvSpPr>
          <p:cNvPr name="TextBox 4" id="4"/>
          <p:cNvSpPr txBox="true"/>
          <p:nvPr/>
        </p:nvSpPr>
        <p:spPr>
          <a:xfrm rot="0">
            <a:off x="1350016" y="8053949"/>
            <a:ext cx="6315780"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The averagedensity was 1010.56(Protein protein complex)</a:t>
            </a:r>
          </a:p>
        </p:txBody>
      </p:sp>
      <p:sp>
        <p:nvSpPr>
          <p:cNvPr name="TextBox 5" id="5"/>
          <p:cNvSpPr txBox="true"/>
          <p:nvPr/>
        </p:nvSpPr>
        <p:spPr>
          <a:xfrm rot="0">
            <a:off x="4445946" y="9101699"/>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 </a:t>
            </a:r>
          </a:p>
        </p:txBody>
      </p:sp>
      <p:sp>
        <p:nvSpPr>
          <p:cNvPr name="TextBox 6" id="6"/>
          <p:cNvSpPr txBox="true"/>
          <p:nvPr/>
        </p:nvSpPr>
        <p:spPr>
          <a:xfrm rot="0">
            <a:off x="10364362" y="8183280"/>
            <a:ext cx="5178104" cy="1094442"/>
          </a:xfrm>
          <a:prstGeom prst="rect">
            <a:avLst/>
          </a:prstGeom>
        </p:spPr>
        <p:txBody>
          <a:bodyPr anchor="t" rtlCol="false" tIns="0" lIns="0" bIns="0" rIns="0">
            <a:spAutoFit/>
          </a:bodyPr>
          <a:lstStyle/>
          <a:p>
            <a:pPr algn="ctr">
              <a:lnSpc>
                <a:spcPts val="4124"/>
              </a:lnSpc>
            </a:pPr>
            <a:r>
              <a:rPr lang="en-US" sz="2799">
                <a:solidFill>
                  <a:srgbClr val="000000"/>
                </a:solidFill>
                <a:latin typeface="Poppins"/>
                <a:ea typeface="Poppins"/>
                <a:cs typeface="Poppins"/>
                <a:sym typeface="Poppins"/>
              </a:rPr>
              <a:t>Avg density1023.75(Protein Ligand protein complex)</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231668" y="630212"/>
            <a:ext cx="2704862" cy="687114"/>
          </a:xfrm>
          <a:prstGeom prst="rect">
            <a:avLst/>
          </a:prstGeom>
        </p:spPr>
        <p:txBody>
          <a:bodyPr anchor="t" rtlCol="false" tIns="0" lIns="0" bIns="0" rIns="0">
            <a:spAutoFit/>
          </a:bodyPr>
          <a:lstStyle/>
          <a:p>
            <a:pPr algn="l">
              <a:lnSpc>
                <a:spcPts val="4900"/>
              </a:lnSpc>
            </a:pPr>
            <a:r>
              <a:rPr lang="en-US" sz="3500">
                <a:solidFill>
                  <a:srgbClr val="000000"/>
                </a:solidFill>
                <a:latin typeface="Poppins"/>
                <a:ea typeface="Poppins"/>
                <a:cs typeface="Poppins"/>
                <a:sym typeface="Poppins"/>
              </a:rPr>
              <a:t>Conclusion</a:t>
            </a:r>
          </a:p>
        </p:txBody>
      </p:sp>
      <p:sp>
        <p:nvSpPr>
          <p:cNvPr name="TextBox 3" id="3"/>
          <p:cNvSpPr txBox="true"/>
          <p:nvPr/>
        </p:nvSpPr>
        <p:spPr>
          <a:xfrm rot="0">
            <a:off x="1337586" y="1442561"/>
            <a:ext cx="15475658" cy="2142192"/>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This research utilized the GSE168244 dataset to pinpoint IL1B as a significant gene in cervical cancer cells from late passages. The function of the IL1B gene is often associated with inflammatory and immune responses, both of which have strong links to cancerdevelopment.</a:t>
            </a:r>
          </a:p>
        </p:txBody>
      </p:sp>
      <p:sp>
        <p:nvSpPr>
          <p:cNvPr name="TextBox 4" id="4"/>
          <p:cNvSpPr txBox="true"/>
          <p:nvPr/>
        </p:nvSpPr>
        <p:spPr>
          <a:xfrm rot="0">
            <a:off x="1259981" y="4532352"/>
            <a:ext cx="15630868" cy="2666067"/>
          </a:xfrm>
          <a:prstGeom prst="rect">
            <a:avLst/>
          </a:prstGeom>
        </p:spPr>
        <p:txBody>
          <a:bodyPr anchor="t" rtlCol="false" tIns="0" lIns="0" bIns="0" rIns="0">
            <a:spAutoFit/>
          </a:bodyPr>
          <a:lstStyle/>
          <a:p>
            <a:pPr algn="just">
              <a:lnSpc>
                <a:spcPts val="4124"/>
              </a:lnSpc>
            </a:pPr>
            <a:r>
              <a:rPr lang="en-US" sz="2799" spc="69">
                <a:solidFill>
                  <a:srgbClr val="000000"/>
                </a:solidFill>
                <a:latin typeface="Poppins Light"/>
                <a:ea typeface="Poppins Light"/>
                <a:cs typeface="Poppins Light"/>
                <a:sym typeface="Poppins Light"/>
              </a:rPr>
              <a:t>The use of an HPV-targeted drug as a ligand displayed potential to interrupt the interaction between IL1B and IL1R, which could subsequently result in the reduced expression of IL1B. This discovery suggests a new potential therapeutic strategyfor the management of cervical cancer.The dissociation of the IL1B-IL1R complex, after a certain period under the HPV drug, was verifiedusing Molecular Dynamics (MD)</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1698584"/>
            <a:ext cx="16767096" cy="5809317"/>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These observations providehopeful prospects for the treatmentof cervical cancer.The strategy of specifically interfering with key protein-protein interactions, such as IL1B and IL1R, opens up possibilities for controlling centralcellular processes in cancer cells. The ability to suppress IL1B via this method couldpotentially have a significant impact on the generation of targeted cancertherapies. Next steps in this research should involve in vitro and in vivo validation of these computational results, with the ultimate goal of moving towards clinical trials if successful. This work emphasizes the significant role that bioinformatics and structural biologyplay in enhancing our understanding of cancer development and in findingeffective treatment strategies.</a:t>
            </a:r>
          </a:p>
        </p:txBody>
      </p:sp>
      <p:sp>
        <p:nvSpPr>
          <p:cNvPr name="TextBox 3" id="3"/>
          <p:cNvSpPr txBox="true"/>
          <p:nvPr/>
        </p:nvSpPr>
        <p:spPr>
          <a:xfrm rot="0">
            <a:off x="9320813" y="7461209"/>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Light"/>
                <a:ea typeface="Poppins Light"/>
                <a:cs typeface="Poppins Light"/>
                <a:sym typeface="Poppins Light"/>
              </a:rPr>
              <a:t> </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1499023"/>
            <a:ext cx="16428251" cy="8930011"/>
          </a:xfrm>
          <a:prstGeom prst="rect">
            <a:avLst/>
          </a:prstGeom>
        </p:spPr>
        <p:txBody>
          <a:bodyPr anchor="t" rtlCol="false" tIns="0" lIns="0" bIns="0" rIns="0">
            <a:spAutoFit/>
          </a:bodyPr>
          <a:lstStyle/>
          <a:p>
            <a:pPr algn="l">
              <a:lnSpc>
                <a:spcPts val="3919"/>
              </a:lnSpc>
              <a:spcBef>
                <a:spcPct val="0"/>
              </a:spcBef>
            </a:pPr>
            <a:r>
              <a:rPr lang="en-US" sz="2799" spc="69">
                <a:solidFill>
                  <a:srgbClr val="000000"/>
                </a:solidFill>
                <a:latin typeface="Poppins Light"/>
                <a:ea typeface="Poppins Light"/>
                <a:cs typeface="Poppins Light"/>
                <a:sym typeface="Poppins Light"/>
              </a:rPr>
              <a:t>• Designed and implemented a machine learning–powered pipeline to investigate the role of the IL1B gene in the progression of cervical cancer. Leveraged classification algorithms to identify stage-specific gene expressi</a:t>
            </a:r>
            <a:r>
              <a:rPr lang="en-US" sz="2799" spc="69">
                <a:solidFill>
                  <a:srgbClr val="000000"/>
                </a:solidFill>
                <a:latin typeface="Poppins Light"/>
                <a:ea typeface="Poppins Light"/>
                <a:cs typeface="Poppins Light"/>
                <a:sym typeface="Poppins Light"/>
              </a:rPr>
              <a:t>on patterns and determine IL1B's significance in disease development.</a:t>
            </a:r>
          </a:p>
          <a:p>
            <a:pPr algn="l">
              <a:lnSpc>
                <a:spcPts val="3919"/>
              </a:lnSpc>
              <a:spcBef>
                <a:spcPct val="0"/>
              </a:spcBef>
            </a:pPr>
          </a:p>
          <a:p>
            <a:pPr algn="l">
              <a:lnSpc>
                <a:spcPts val="3919"/>
              </a:lnSpc>
              <a:spcBef>
                <a:spcPct val="0"/>
              </a:spcBef>
            </a:pPr>
            <a:r>
              <a:rPr lang="en-US" sz="2799" spc="69">
                <a:solidFill>
                  <a:srgbClr val="000000"/>
                </a:solidFill>
                <a:latin typeface="Poppins Light"/>
                <a:ea typeface="Poppins Light"/>
                <a:cs typeface="Poppins Light"/>
                <a:sym typeface="Poppins Light"/>
              </a:rPr>
              <a:t>• Combined this ML-driven analysis with a fully automated bioinformatics workflow that allows users to upload drug and protein structures. The system then initiates a sequence of molecular docking and simulation steps, automating what is typically a multi-tool, manual process.</a:t>
            </a:r>
          </a:p>
          <a:p>
            <a:pPr algn="l">
              <a:lnSpc>
                <a:spcPts val="3919"/>
              </a:lnSpc>
              <a:spcBef>
                <a:spcPct val="0"/>
              </a:spcBef>
            </a:pPr>
          </a:p>
          <a:p>
            <a:pPr algn="l">
              <a:lnSpc>
                <a:spcPts val="3919"/>
              </a:lnSpc>
              <a:spcBef>
                <a:spcPct val="0"/>
              </a:spcBef>
            </a:pPr>
            <a:r>
              <a:rPr lang="en-US" sz="2799" spc="69">
                <a:solidFill>
                  <a:srgbClr val="000000"/>
                </a:solidFill>
                <a:latin typeface="Poppins Light"/>
                <a:ea typeface="Poppins Light"/>
                <a:cs typeface="Poppins Light"/>
                <a:sym typeface="Poppins Light"/>
              </a:rPr>
              <a:t>• The machine learning component guided the selection of drug targets more effectively and added an intelligent layer to the drug screening process — enabling smarter prioritization of candidate compounds.</a:t>
            </a:r>
          </a:p>
          <a:p>
            <a:pPr algn="l">
              <a:lnSpc>
                <a:spcPts val="3919"/>
              </a:lnSpc>
              <a:spcBef>
                <a:spcPct val="0"/>
              </a:spcBef>
            </a:pPr>
          </a:p>
          <a:p>
            <a:pPr algn="l">
              <a:lnSpc>
                <a:spcPts val="3919"/>
              </a:lnSpc>
              <a:spcBef>
                <a:spcPct val="0"/>
              </a:spcBef>
            </a:pPr>
            <a:r>
              <a:rPr lang="en-US" sz="2799" spc="69">
                <a:solidFill>
                  <a:srgbClr val="000000"/>
                </a:solidFill>
                <a:latin typeface="Poppins Light"/>
                <a:ea typeface="Poppins Light"/>
                <a:cs typeface="Poppins Light"/>
                <a:sym typeface="Poppins Light"/>
              </a:rPr>
              <a:t>• This integration of ML with automation reduced overall workflow time by approximately 20%, minimized human error, and created a scalable framework for future gene-drug interaction studies and early-stage drug discovery in oncology.</a:t>
            </a:r>
          </a:p>
          <a:p>
            <a:pPr algn="ctr">
              <a:lnSpc>
                <a:spcPts val="3919"/>
              </a:lnSpc>
            </a:pPr>
          </a:p>
        </p:txBody>
      </p:sp>
      <p:sp>
        <p:nvSpPr>
          <p:cNvPr name="TextBox 3" id="3"/>
          <p:cNvSpPr txBox="true"/>
          <p:nvPr/>
        </p:nvSpPr>
        <p:spPr>
          <a:xfrm rot="0">
            <a:off x="741206" y="167430"/>
            <a:ext cx="17546794" cy="1251571"/>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Leveraging machine learning to i</a:t>
            </a:r>
            <a:r>
              <a:rPr lang="en-US" b="true" sz="3600">
                <a:solidFill>
                  <a:srgbClr val="000000"/>
                </a:solidFill>
                <a:latin typeface="Canva Sans Bold"/>
                <a:ea typeface="Canva Sans Bold"/>
                <a:cs typeface="Canva Sans Bold"/>
                <a:sym typeface="Canva Sans Bold"/>
              </a:rPr>
              <a:t>dentify gene-stage patterns and accelerate early drug discovery through automated analysis.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7902245" y="377285"/>
            <a:ext cx="2533240" cy="575186"/>
          </a:xfrm>
          <a:prstGeom prst="rect">
            <a:avLst/>
          </a:prstGeom>
        </p:spPr>
        <p:txBody>
          <a:bodyPr anchor="t" rtlCol="false" tIns="0" lIns="0" bIns="0" rIns="0">
            <a:spAutoFit/>
          </a:bodyPr>
          <a:lstStyle/>
          <a:p>
            <a:pPr algn="l">
              <a:lnSpc>
                <a:spcPts val="4198"/>
              </a:lnSpc>
            </a:pPr>
            <a:r>
              <a:rPr lang="en-US" sz="2999">
                <a:solidFill>
                  <a:srgbClr val="000000"/>
                </a:solidFill>
                <a:latin typeface="Poppins"/>
                <a:ea typeface="Poppins"/>
                <a:cs typeface="Poppins"/>
                <a:sym typeface="Poppins"/>
              </a:rPr>
              <a:t>Future Work</a:t>
            </a:r>
          </a:p>
        </p:txBody>
      </p:sp>
      <p:sp>
        <p:nvSpPr>
          <p:cNvPr name="TextBox 3" id="3"/>
          <p:cNvSpPr txBox="true"/>
          <p:nvPr/>
        </p:nvSpPr>
        <p:spPr>
          <a:xfrm rot="0">
            <a:off x="1398756" y="1399823"/>
            <a:ext cx="15742930" cy="7380942"/>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Here are some possibilities: 1. Look into the signalling pathways involved in the IL1B-IL1R interaction: It would be useful to look into the downstream signalling pathways that are activated when IL1B binds to IL1R. This might comprise the NF-kB, MAPK, or other pathways. Identifying important intermediates in these pathways may provide new treatment targets. 2.Create potential inhibitors: Using your understanding of the relationship between IL1B and IL1R, you may build or uncover potential inhibitors that could disrupt this interaction. Once candidate inhibitors have been identified, they may be tested in vitro using cell-based assays and in vivo in appropriate animal models. 3.Cross-cancer comparison: one might also extend your investigation to other forms of cancer to see if IL1B has a function there as well. A pan-cancer investigation might shed furtherlight on the generalizability of your findings.</a:t>
            </a:r>
          </a:p>
        </p:txBody>
      </p:sp>
      <p:sp>
        <p:nvSpPr>
          <p:cNvPr name="TextBox 4" id="4"/>
          <p:cNvSpPr txBox="true"/>
          <p:nvPr/>
        </p:nvSpPr>
        <p:spPr>
          <a:xfrm rot="0">
            <a:off x="9143924" y="8734073"/>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Light"/>
                <a:ea typeface="Poppins Light"/>
                <a:cs typeface="Poppins Light"/>
                <a:sym typeface="Poppins Light"/>
              </a:rPr>
              <a:t> </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837857" y="511616"/>
            <a:ext cx="16306162" cy="5285442"/>
          </a:xfrm>
          <a:prstGeom prst="rect">
            <a:avLst/>
          </a:prstGeom>
        </p:spPr>
        <p:txBody>
          <a:bodyPr anchor="t" rtlCol="false" tIns="0" lIns="0" bIns="0" rIns="0">
            <a:spAutoFit/>
          </a:bodyPr>
          <a:lstStyle/>
          <a:p>
            <a:pPr algn="l">
              <a:lnSpc>
                <a:spcPts val="4124"/>
              </a:lnSpc>
            </a:pPr>
            <a:r>
              <a:rPr lang="en-US" sz="2799" spc="69">
                <a:solidFill>
                  <a:srgbClr val="000000"/>
                </a:solidFill>
                <a:latin typeface="Poppins Light"/>
                <a:ea typeface="Poppins Light"/>
                <a:cs typeface="Poppins Light"/>
                <a:sym typeface="Poppins Light"/>
              </a:rPr>
              <a:t>4.Comprehensive Structural Analysis: Conduct furtherstructural research of the IL1B- IL1Rcomplex. Examine whetherthere are any other potentialplaces on the protein complex that may be targeted in order to decrease the connection. For this type of investigation, molecular dynamic simulations might be useful. 5.Clinical trials: Once you have a solid basis for preclinical research, you may begin arranging clinicaltrials. This would entail workingwith physicians and other researchers to create a trial, obtainethical permission, and begin testingyour treatment technique on patients. This would be a long-term goal, as clinicalstudies can take several years to plan and execute.</a:t>
            </a:r>
          </a:p>
        </p:txBody>
      </p:sp>
      <p:sp>
        <p:nvSpPr>
          <p:cNvPr name="TextBox 3" id="3"/>
          <p:cNvSpPr txBox="true"/>
          <p:nvPr/>
        </p:nvSpPr>
        <p:spPr>
          <a:xfrm rot="0">
            <a:off x="16891502" y="5750366"/>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Light"/>
                <a:ea typeface="Poppins Light"/>
                <a:cs typeface="Poppins Light"/>
                <a:sym typeface="Poppins Light"/>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115350" y="841877"/>
            <a:ext cx="10010775" cy="2495550"/>
          </a:xfrm>
          <a:custGeom>
            <a:avLst/>
            <a:gdLst/>
            <a:ahLst/>
            <a:cxnLst/>
            <a:rect r="r" b="b" t="t" l="l"/>
            <a:pathLst>
              <a:path h="2495550" w="10010775">
                <a:moveTo>
                  <a:pt x="0" y="0"/>
                </a:moveTo>
                <a:lnTo>
                  <a:pt x="10010775" y="0"/>
                </a:lnTo>
                <a:lnTo>
                  <a:pt x="10010775" y="2495550"/>
                </a:lnTo>
                <a:lnTo>
                  <a:pt x="0" y="2495550"/>
                </a:lnTo>
                <a:lnTo>
                  <a:pt x="0" y="0"/>
                </a:lnTo>
                <a:close/>
              </a:path>
            </a:pathLst>
          </a:custGeom>
          <a:blipFill>
            <a:blip r:embed="rId2"/>
            <a:stretch>
              <a:fillRect l="0" t="0" r="0" b="0"/>
            </a:stretch>
          </a:blipFill>
        </p:spPr>
      </p:sp>
      <p:sp>
        <p:nvSpPr>
          <p:cNvPr name="Freeform 3" id="3"/>
          <p:cNvSpPr/>
          <p:nvPr/>
        </p:nvSpPr>
        <p:spPr>
          <a:xfrm flipH="false" flipV="false" rot="0">
            <a:off x="2115350" y="3776777"/>
            <a:ext cx="7886700" cy="5400675"/>
          </a:xfrm>
          <a:custGeom>
            <a:avLst/>
            <a:gdLst/>
            <a:ahLst/>
            <a:cxnLst/>
            <a:rect r="r" b="b" t="t" l="l"/>
            <a:pathLst>
              <a:path h="5400675" w="7886700">
                <a:moveTo>
                  <a:pt x="0" y="0"/>
                </a:moveTo>
                <a:lnTo>
                  <a:pt x="7886700" y="0"/>
                </a:lnTo>
                <a:lnTo>
                  <a:pt x="7886700" y="5400675"/>
                </a:lnTo>
                <a:lnTo>
                  <a:pt x="0" y="5400675"/>
                </a:lnTo>
                <a:lnTo>
                  <a:pt x="0" y="0"/>
                </a:lnTo>
                <a:close/>
              </a:path>
            </a:pathLst>
          </a:custGeom>
          <a:blipFill>
            <a:blip r:embed="rId3"/>
            <a:stretch>
              <a:fillRect l="0" t="0" r="0" b="0"/>
            </a:stretch>
          </a:blipFill>
        </p:spPr>
      </p:sp>
      <p:sp>
        <p:nvSpPr>
          <p:cNvPr name="TextBox 4" id="4"/>
          <p:cNvSpPr txBox="true"/>
          <p:nvPr/>
        </p:nvSpPr>
        <p:spPr>
          <a:xfrm rot="0">
            <a:off x="10675763" y="5247265"/>
            <a:ext cx="6496021" cy="2084032"/>
          </a:xfrm>
          <a:prstGeom prst="rect">
            <a:avLst/>
          </a:prstGeom>
        </p:spPr>
        <p:txBody>
          <a:bodyPr anchor="t" rtlCol="false" tIns="0" lIns="0" bIns="0" rIns="0">
            <a:spAutoFit/>
          </a:bodyPr>
          <a:lstStyle/>
          <a:p>
            <a:pPr algn="l">
              <a:lnSpc>
                <a:spcPts val="4124"/>
              </a:lnSpc>
            </a:pPr>
            <a:r>
              <a:rPr lang="en-US" b="true" sz="2799">
                <a:solidFill>
                  <a:srgbClr val="000000"/>
                </a:solidFill>
                <a:latin typeface="Barlow Bold"/>
                <a:ea typeface="Barlow Bold"/>
                <a:cs typeface="Barlow Bold"/>
                <a:sym typeface="Barlow Bold"/>
              </a:rPr>
              <a:t>The border where the endocervix and ectocervix meet is known as squamocolumnar junction. Most cervical cancers begin here </a:t>
            </a:r>
          </a:p>
        </p:txBody>
      </p:sp>
      <p:sp>
        <p:nvSpPr>
          <p:cNvPr name="TextBox 5" id="5"/>
          <p:cNvSpPr txBox="true"/>
          <p:nvPr/>
        </p:nvSpPr>
        <p:spPr>
          <a:xfrm rot="0">
            <a:off x="12327626" y="2655056"/>
            <a:ext cx="1783194" cy="100965"/>
          </a:xfrm>
          <a:prstGeom prst="rect">
            <a:avLst/>
          </a:prstGeom>
        </p:spPr>
        <p:txBody>
          <a:bodyPr anchor="t" rtlCol="false" tIns="0" lIns="0" bIns="0" rIns="0">
            <a:spAutoFit/>
          </a:bodyPr>
          <a:lstStyle/>
          <a:p>
            <a:pPr algn="l">
              <a:lnSpc>
                <a:spcPts val="839"/>
              </a:lnSpc>
            </a:pPr>
            <a:r>
              <a:rPr lang="en-US" sz="600" spc="2">
                <a:solidFill>
                  <a:srgbClr val="000000"/>
                </a:solidFill>
                <a:latin typeface="Barlow"/>
                <a:ea typeface="Barlow"/>
                <a:cs typeface="Barlow"/>
                <a:sym typeface="Barlow"/>
              </a:rPr>
              <a:t>[3] https://www.cdc.gov/vitalSigns/cervical-cancer/</a:t>
            </a:r>
          </a:p>
        </p:txBody>
      </p:sp>
      <p:sp>
        <p:nvSpPr>
          <p:cNvPr name="TextBox 6" id="6"/>
          <p:cNvSpPr txBox="true"/>
          <p:nvPr/>
        </p:nvSpPr>
        <p:spPr>
          <a:xfrm rot="0">
            <a:off x="10501274" y="9000944"/>
            <a:ext cx="4903365" cy="176670"/>
          </a:xfrm>
          <a:prstGeom prst="rect">
            <a:avLst/>
          </a:prstGeom>
        </p:spPr>
        <p:txBody>
          <a:bodyPr anchor="t" rtlCol="false" tIns="0" lIns="0" bIns="0" rIns="0">
            <a:spAutoFit/>
          </a:bodyPr>
          <a:lstStyle/>
          <a:p>
            <a:pPr algn="l">
              <a:lnSpc>
                <a:spcPts val="1447"/>
              </a:lnSpc>
            </a:pPr>
            <a:r>
              <a:rPr lang="en-US" sz="1034" spc="4">
                <a:solidFill>
                  <a:srgbClr val="000000"/>
                </a:solidFill>
                <a:latin typeface="Barlow"/>
                <a:ea typeface="Barlow"/>
                <a:cs typeface="Barlow"/>
                <a:sym typeface="Barlow"/>
              </a:rPr>
              <a:t>[4]https://www.cancer.gov/publications/dictionaries/cancer-terms/def/endocervix</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388487" y="5041859"/>
            <a:ext cx="5276850" cy="4010025"/>
          </a:xfrm>
          <a:custGeom>
            <a:avLst/>
            <a:gdLst/>
            <a:ahLst/>
            <a:cxnLst/>
            <a:rect r="r" b="b" t="t" l="l"/>
            <a:pathLst>
              <a:path h="4010025" w="5276850">
                <a:moveTo>
                  <a:pt x="0" y="0"/>
                </a:moveTo>
                <a:lnTo>
                  <a:pt x="5276850" y="0"/>
                </a:lnTo>
                <a:lnTo>
                  <a:pt x="5276850" y="4010025"/>
                </a:lnTo>
                <a:lnTo>
                  <a:pt x="0" y="4010025"/>
                </a:lnTo>
                <a:lnTo>
                  <a:pt x="0" y="0"/>
                </a:lnTo>
                <a:close/>
              </a:path>
            </a:pathLst>
          </a:custGeom>
          <a:blipFill>
            <a:blip r:embed="rId2"/>
            <a:stretch>
              <a:fillRect l="0" t="0" r="0" b="0"/>
            </a:stretch>
          </a:blipFill>
        </p:spPr>
      </p:sp>
      <p:sp>
        <p:nvSpPr>
          <p:cNvPr name="TextBox 3" id="3"/>
          <p:cNvSpPr txBox="true"/>
          <p:nvPr/>
        </p:nvSpPr>
        <p:spPr>
          <a:xfrm rot="0">
            <a:off x="384191" y="240811"/>
            <a:ext cx="5485971"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Human papillomavirus (HPV)</a:t>
            </a:r>
          </a:p>
        </p:txBody>
      </p:sp>
      <p:sp>
        <p:nvSpPr>
          <p:cNvPr name="TextBox 4" id="4"/>
          <p:cNvSpPr txBox="true"/>
          <p:nvPr/>
        </p:nvSpPr>
        <p:spPr>
          <a:xfrm rot="0">
            <a:off x="3068907" y="764686"/>
            <a:ext cx="108804" cy="570567"/>
          </a:xfrm>
          <a:prstGeom prst="rect">
            <a:avLst/>
          </a:prstGeom>
        </p:spPr>
        <p:txBody>
          <a:bodyPr anchor="t" rtlCol="false" tIns="0" lIns="0" bIns="0" rIns="0">
            <a:spAutoFit/>
          </a:bodyPr>
          <a:lstStyle/>
          <a:p>
            <a:pPr algn="l">
              <a:lnSpc>
                <a:spcPts val="4124"/>
              </a:lnSpc>
            </a:pPr>
            <a:r>
              <a:rPr lang="en-US" sz="2799">
                <a:solidFill>
                  <a:srgbClr val="000000"/>
                </a:solidFill>
                <a:latin typeface="Poppins"/>
                <a:ea typeface="Poppins"/>
                <a:cs typeface="Poppins"/>
                <a:sym typeface="Poppins"/>
              </a:rPr>
              <a:t> </a:t>
            </a:r>
          </a:p>
        </p:txBody>
      </p:sp>
      <p:sp>
        <p:nvSpPr>
          <p:cNvPr name="TextBox 5" id="5"/>
          <p:cNvSpPr txBox="true"/>
          <p:nvPr/>
        </p:nvSpPr>
        <p:spPr>
          <a:xfrm rot="0">
            <a:off x="392601" y="9439742"/>
            <a:ext cx="5042268" cy="184756"/>
          </a:xfrm>
          <a:prstGeom prst="rect">
            <a:avLst/>
          </a:prstGeom>
        </p:spPr>
        <p:txBody>
          <a:bodyPr anchor="t" rtlCol="false" tIns="0" lIns="0" bIns="0" rIns="0">
            <a:spAutoFit/>
          </a:bodyPr>
          <a:lstStyle/>
          <a:p>
            <a:pPr algn="l">
              <a:lnSpc>
                <a:spcPts val="1394"/>
              </a:lnSpc>
            </a:pPr>
            <a:r>
              <a:rPr lang="en-US" sz="996" spc="23">
                <a:solidFill>
                  <a:srgbClr val="000000"/>
                </a:solidFill>
                <a:latin typeface="Poppins Light"/>
                <a:ea typeface="Poppins Light"/>
                <a:cs typeface="Poppins Light"/>
                <a:sym typeface="Poppins Light"/>
              </a:rPr>
              <a:t>[5] https://www.medicalnewstoday.com/articles/high-risk-hpv#prevention</a:t>
            </a:r>
          </a:p>
        </p:txBody>
      </p:sp>
      <p:sp>
        <p:nvSpPr>
          <p:cNvPr name="TextBox 6" id="6"/>
          <p:cNvSpPr txBox="true"/>
          <p:nvPr/>
        </p:nvSpPr>
        <p:spPr>
          <a:xfrm rot="0">
            <a:off x="388487" y="1216123"/>
            <a:ext cx="17509684" cy="1892503"/>
          </a:xfrm>
          <a:prstGeom prst="rect">
            <a:avLst/>
          </a:prstGeom>
        </p:spPr>
        <p:txBody>
          <a:bodyPr anchor="t" rtlCol="false" tIns="0" lIns="0" bIns="0" rIns="0">
            <a:spAutoFit/>
          </a:bodyPr>
          <a:lstStyle/>
          <a:p>
            <a:pPr algn="l">
              <a:lnSpc>
                <a:spcPts val="2955"/>
              </a:lnSpc>
            </a:pPr>
            <a:r>
              <a:rPr lang="en-US" sz="2006" spc="50">
                <a:solidFill>
                  <a:srgbClr val="000000"/>
                </a:solidFill>
                <a:latin typeface="Poppins Light"/>
                <a:ea typeface="Poppins Light"/>
                <a:cs typeface="Poppins Light"/>
                <a:sym typeface="Poppins Light"/>
              </a:rPr>
              <a:t>The Human Papillomavirus (HPV) is a group of more than 100 related viruses, each identified by a type number. They are called papillomaviruses because some of them cause warts, or papillomas. Some types of HPV are considered high risk because they can lead to specific types of cancer.  HPV Transmission HPV is the most common sexually transmitted infection (STI) and is spread through vaginal, anal, or oral sex. </a:t>
            </a:r>
          </a:p>
        </p:txBody>
      </p:sp>
      <p:sp>
        <p:nvSpPr>
          <p:cNvPr name="TextBox 7" id="7"/>
          <p:cNvSpPr txBox="true"/>
          <p:nvPr/>
        </p:nvSpPr>
        <p:spPr>
          <a:xfrm rot="0">
            <a:off x="388487" y="3468500"/>
            <a:ext cx="17565519" cy="1141714"/>
          </a:xfrm>
          <a:prstGeom prst="rect">
            <a:avLst/>
          </a:prstGeom>
        </p:spPr>
        <p:txBody>
          <a:bodyPr anchor="t" rtlCol="false" tIns="0" lIns="0" bIns="0" rIns="0">
            <a:spAutoFit/>
          </a:bodyPr>
          <a:lstStyle/>
          <a:p>
            <a:pPr algn="just">
              <a:lnSpc>
                <a:spcPts val="2955"/>
              </a:lnSpc>
            </a:pPr>
            <a:r>
              <a:rPr lang="en-US" sz="2006" spc="50">
                <a:solidFill>
                  <a:srgbClr val="000000"/>
                </a:solidFill>
                <a:latin typeface="Poppins Light"/>
                <a:ea typeface="Poppins Light"/>
                <a:cs typeface="Poppins Light"/>
                <a:sym typeface="Poppins Light"/>
              </a:rPr>
              <a:t>High-risk HPV types, notably types 16 and 18, can result in the development of cervical, anal, oropharyngeal (throat), penile, vaginal, and vulvar malignancies even though the majority of HPV types have no symptoms and go away on their own. Genital warts can be brought on by HPV types 6 and 11, which are considered low-risk.</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238164" y="686257"/>
            <a:ext cx="16429949" cy="6997922"/>
          </a:xfrm>
          <a:prstGeom prst="rect">
            <a:avLst/>
          </a:prstGeom>
        </p:spPr>
        <p:txBody>
          <a:bodyPr anchor="t" rtlCol="false" tIns="0" lIns="0" bIns="0" rIns="0">
            <a:spAutoFit/>
          </a:bodyPr>
          <a:lstStyle/>
          <a:p>
            <a:pPr algn="just">
              <a:lnSpc>
                <a:spcPts val="4891"/>
              </a:lnSpc>
            </a:pPr>
            <a:r>
              <a:rPr lang="en-US" sz="3494">
                <a:solidFill>
                  <a:srgbClr val="000000"/>
                </a:solidFill>
                <a:latin typeface="Poppins"/>
                <a:ea typeface="Poppins"/>
                <a:cs typeface="Poppins"/>
                <a:sym typeface="Poppins"/>
              </a:rPr>
              <a:t>IL1B</a:t>
            </a:r>
          </a:p>
          <a:p>
            <a:pPr algn="just">
              <a:lnSpc>
                <a:spcPts val="4124"/>
              </a:lnSpc>
            </a:pPr>
            <a:r>
              <a:rPr lang="en-US" sz="2799" spc="81">
                <a:solidFill>
                  <a:srgbClr val="000000"/>
                </a:solidFill>
                <a:latin typeface="Poppins Light"/>
                <a:ea typeface="Poppins Light"/>
                <a:cs typeface="Poppins Light"/>
                <a:sym typeface="Poppins Light"/>
              </a:rPr>
              <a:t>Interleukin-1 beta (IL-1B) is a pro-inflammatory cytokine, a type of signaling molecule in the immune system. It is primarily involved in the mediation of inflammatory responses, but its role extends to a variety of other biological functions. IL-1B plays a significant role in cell proliferation, differentiation, and apoptosis - processes that are intimately linked to cancer development and progression.</a:t>
            </a:r>
          </a:p>
          <a:p>
            <a:pPr algn="just">
              <a:lnSpc>
                <a:spcPts val="6999"/>
              </a:lnSpc>
            </a:pPr>
            <a:r>
              <a:rPr lang="en-US" sz="2799" spc="123">
                <a:solidFill>
                  <a:srgbClr val="000000"/>
                </a:solidFill>
                <a:latin typeface="Poppins Light"/>
                <a:ea typeface="Poppins Light"/>
                <a:cs typeface="Poppins Light"/>
                <a:sym typeface="Poppins Light"/>
              </a:rPr>
              <a:t>In the context of cancer, IL-1B has been implicated in promoting tumorigenesis, tumor</a:t>
            </a:r>
          </a:p>
          <a:p>
            <a:pPr algn="just">
              <a:lnSpc>
                <a:spcPts val="1399"/>
              </a:lnSpc>
            </a:pPr>
            <a:r>
              <a:rPr lang="en-US" sz="2799" spc="134">
                <a:solidFill>
                  <a:srgbClr val="000000"/>
                </a:solidFill>
                <a:latin typeface="Poppins Light"/>
                <a:ea typeface="Poppins Light"/>
                <a:cs typeface="Poppins Light"/>
                <a:sym typeface="Poppins Light"/>
              </a:rPr>
              <a:t>growth, and metastasis. It contributes to a pro-tumorigenic environment by inducing</a:t>
            </a:r>
          </a:p>
          <a:p>
            <a:pPr algn="just">
              <a:lnSpc>
                <a:spcPts val="6850"/>
              </a:lnSpc>
            </a:pPr>
            <a:r>
              <a:rPr lang="en-US" sz="2799" spc="69">
                <a:solidFill>
                  <a:srgbClr val="000000"/>
                </a:solidFill>
                <a:latin typeface="Poppins Light"/>
                <a:ea typeface="Poppins Light"/>
                <a:cs typeface="Poppins Light"/>
                <a:sym typeface="Poppins Light"/>
              </a:rPr>
              <a:t>inflammation, angiogenesis (the development of new blood vessels that supply the</a:t>
            </a:r>
          </a:p>
          <a:p>
            <a:pPr algn="just">
              <a:lnSpc>
                <a:spcPts val="1399"/>
              </a:lnSpc>
            </a:pPr>
            <a:r>
              <a:rPr lang="en-US" sz="2799" spc="69">
                <a:solidFill>
                  <a:srgbClr val="000000"/>
                </a:solidFill>
                <a:latin typeface="Poppins Light"/>
                <a:ea typeface="Poppins Light"/>
                <a:cs typeface="Poppins Light"/>
                <a:sym typeface="Poppins Light"/>
              </a:rPr>
              <a:t>tumor with nutrients), and by assisting in immune evasion by the tumor.</a:t>
            </a:r>
          </a:p>
          <a:p>
            <a:pPr algn="just">
              <a:lnSpc>
                <a:spcPts val="6850"/>
              </a:lnSpc>
            </a:pPr>
            <a:r>
              <a:rPr lang="en-US" sz="2799" spc="123">
                <a:solidFill>
                  <a:srgbClr val="000000"/>
                </a:solidFill>
                <a:latin typeface="Poppins Light"/>
                <a:ea typeface="Poppins Light"/>
                <a:cs typeface="Poppins Light"/>
                <a:sym typeface="Poppins Light"/>
              </a:rPr>
              <a:t>Several types of cancers have been associated with elevated levels of IL-1B, including</a:t>
            </a:r>
          </a:p>
          <a:p>
            <a:pPr algn="just">
              <a:lnSpc>
                <a:spcPts val="1399"/>
              </a:lnSpc>
            </a:pPr>
            <a:r>
              <a:rPr lang="en-US" sz="2799" spc="25">
                <a:solidFill>
                  <a:srgbClr val="000000"/>
                </a:solidFill>
                <a:latin typeface="Poppins Light"/>
                <a:ea typeface="Poppins Light"/>
                <a:cs typeface="Poppins Light"/>
                <a:sym typeface="Poppins Light"/>
              </a:rPr>
              <a:t>lung, breast, colon, gastric, and ovarian cancers.</a:t>
            </a:r>
          </a:p>
        </p:txBody>
      </p:sp>
      <p:sp>
        <p:nvSpPr>
          <p:cNvPr name="TextBox 3" id="3"/>
          <p:cNvSpPr txBox="true"/>
          <p:nvPr/>
        </p:nvSpPr>
        <p:spPr>
          <a:xfrm rot="0">
            <a:off x="10400119" y="7482583"/>
            <a:ext cx="5709618" cy="314573"/>
          </a:xfrm>
          <a:prstGeom prst="rect">
            <a:avLst/>
          </a:prstGeom>
        </p:spPr>
        <p:txBody>
          <a:bodyPr anchor="t" rtlCol="false" tIns="0" lIns="0" bIns="0" rIns="0">
            <a:spAutoFit/>
          </a:bodyPr>
          <a:lstStyle/>
          <a:p>
            <a:pPr algn="ctr">
              <a:lnSpc>
                <a:spcPts val="515"/>
              </a:lnSpc>
            </a:pPr>
            <a:r>
              <a:rPr lang="en-US" sz="1031" spc="9">
                <a:solidFill>
                  <a:srgbClr val="000000"/>
                </a:solidFill>
                <a:latin typeface="Poppins Light"/>
                <a:ea typeface="Poppins Light"/>
                <a:cs typeface="Poppins Light"/>
                <a:sym typeface="Poppins Light"/>
              </a:rPr>
              <a:t>[6]Rébé, C., &amp; Ghiringhelli, F. (2020). Interleukin-1</a:t>
            </a:r>
            <a:r>
              <a:rPr lang="en-US" sz="1031" spc="9">
                <a:solidFill>
                  <a:srgbClr val="000000"/>
                </a:solidFill>
                <a:latin typeface="Poppins"/>
                <a:ea typeface="Poppins"/>
                <a:cs typeface="Poppins"/>
                <a:sym typeface="Poppins"/>
              </a:rPr>
              <a:t>β</a:t>
            </a:r>
            <a:r>
              <a:rPr lang="en-US" sz="1031" spc="9">
                <a:solidFill>
                  <a:srgbClr val="000000"/>
                </a:solidFill>
                <a:latin typeface="Poppins Light"/>
                <a:ea typeface="Poppins Light"/>
                <a:cs typeface="Poppins Light"/>
                <a:sym typeface="Poppins Light"/>
              </a:rPr>
              <a:t> and Cancer. Cancers, 12(7), 1791.</a:t>
            </a:r>
          </a:p>
          <a:p>
            <a:pPr algn="ctr">
              <a:lnSpc>
                <a:spcPts val="2579"/>
              </a:lnSpc>
            </a:pPr>
            <a:r>
              <a:rPr lang="en-US" sz="1031" spc="25">
                <a:solidFill>
                  <a:srgbClr val="000000"/>
                </a:solidFill>
                <a:latin typeface="Poppins Light"/>
                <a:ea typeface="Poppins Light"/>
                <a:cs typeface="Poppins Light"/>
                <a:sym typeface="Poppins Light"/>
              </a:rPr>
              <a:t>https://doi.org/10.3390/cancers12071791</a:t>
            </a:r>
          </a:p>
        </p:txBody>
      </p:sp>
      <p:sp>
        <p:nvSpPr>
          <p:cNvPr name="TextBox 4" id="4"/>
          <p:cNvSpPr txBox="true"/>
          <p:nvPr/>
        </p:nvSpPr>
        <p:spPr>
          <a:xfrm rot="0">
            <a:off x="1238164" y="7802537"/>
            <a:ext cx="15676569" cy="1361142"/>
          </a:xfrm>
          <a:prstGeom prst="rect">
            <a:avLst/>
          </a:prstGeom>
        </p:spPr>
        <p:txBody>
          <a:bodyPr anchor="t" rtlCol="false" tIns="0" lIns="0" bIns="0" rIns="0">
            <a:spAutoFit/>
          </a:bodyPr>
          <a:lstStyle/>
          <a:p>
            <a:pPr algn="l">
              <a:lnSpc>
                <a:spcPts val="6999"/>
              </a:lnSpc>
            </a:pPr>
            <a:r>
              <a:rPr lang="en-US" sz="2799" spc="69">
                <a:solidFill>
                  <a:srgbClr val="000000"/>
                </a:solidFill>
                <a:latin typeface="Poppins Light"/>
                <a:ea typeface="Poppins Light"/>
                <a:cs typeface="Poppins Light"/>
                <a:sym typeface="Poppins Light"/>
              </a:rPr>
              <a:t>IL1R is a receptorthat binds to the cytokineInterleukin 1 beta . When IL1R binds to IL1b, it</a:t>
            </a:r>
          </a:p>
          <a:p>
            <a:pPr algn="l">
              <a:lnSpc>
                <a:spcPts val="1399"/>
              </a:lnSpc>
            </a:pPr>
            <a:r>
              <a:rPr lang="en-US" sz="2799" spc="69">
                <a:solidFill>
                  <a:srgbClr val="000000"/>
                </a:solidFill>
                <a:latin typeface="Poppins Light"/>
                <a:ea typeface="Poppins Light"/>
                <a:cs typeface="Poppins Light"/>
                <a:sym typeface="Poppins Light"/>
              </a:rPr>
              <a:t>triggers a signaling cascade that leads to the upregulation of IL1b expression. </a:t>
            </a:r>
          </a:p>
        </p:txBody>
      </p:sp>
      <p:sp>
        <p:nvSpPr>
          <p:cNvPr name="TextBox 5" id="5"/>
          <p:cNvSpPr txBox="true"/>
          <p:nvPr/>
        </p:nvSpPr>
        <p:spPr>
          <a:xfrm rot="0">
            <a:off x="1266825" y="37414"/>
            <a:ext cx="4018950" cy="615534"/>
          </a:xfrm>
          <a:prstGeom prst="rect">
            <a:avLst/>
          </a:prstGeom>
        </p:spPr>
        <p:txBody>
          <a:bodyPr anchor="t" rtlCol="false" tIns="0" lIns="0" bIns="0" rIns="0">
            <a:spAutoFit/>
          </a:bodyPr>
          <a:lstStyle/>
          <a:p>
            <a:pPr algn="l">
              <a:lnSpc>
                <a:spcPts val="4458"/>
              </a:lnSpc>
            </a:pPr>
            <a:r>
              <a:rPr lang="en-US" sz="3184">
                <a:solidFill>
                  <a:srgbClr val="000000"/>
                </a:solidFill>
                <a:latin typeface="Poppins"/>
                <a:ea typeface="Poppins"/>
                <a:cs typeface="Poppins"/>
                <a:sym typeface="Poppins"/>
              </a:rPr>
              <a:t>LITERATURE REVIEW</a:t>
            </a:r>
          </a:p>
        </p:txBody>
      </p:sp>
      <p:sp>
        <p:nvSpPr>
          <p:cNvPr name="TextBox 6" id="6"/>
          <p:cNvSpPr txBox="true"/>
          <p:nvPr/>
        </p:nvSpPr>
        <p:spPr>
          <a:xfrm rot="0">
            <a:off x="1114711" y="9566319"/>
            <a:ext cx="16477307" cy="238230"/>
          </a:xfrm>
          <a:prstGeom prst="rect">
            <a:avLst/>
          </a:prstGeom>
        </p:spPr>
        <p:txBody>
          <a:bodyPr anchor="t" rtlCol="false" tIns="0" lIns="0" bIns="0" rIns="0">
            <a:spAutoFit/>
          </a:bodyPr>
          <a:lstStyle/>
          <a:p>
            <a:pPr algn="ctr">
              <a:lnSpc>
                <a:spcPts val="918"/>
              </a:lnSpc>
            </a:pPr>
            <a:r>
              <a:rPr lang="en-US" sz="616" spc="14">
                <a:solidFill>
                  <a:srgbClr val="000000"/>
                </a:solidFill>
                <a:latin typeface="Poppins Light"/>
                <a:ea typeface="Poppins Light"/>
                <a:cs typeface="Poppins Light"/>
                <a:sym typeface="Poppins Light"/>
              </a:rPr>
              <a:t>[7]Lappano, R., Talia, M., Cirillo, F., Rigiracciolo, D. C., Scordamaglia, D., Guzzi, R., Miglietta, A. M., De Francesco, E. M., Belfiore, A., Sims, A. H., &amp; Maggiolini, M. (2020). The IL1</a:t>
            </a:r>
            <a:r>
              <a:rPr lang="en-US" sz="616" spc="14">
                <a:solidFill>
                  <a:srgbClr val="000000"/>
                </a:solidFill>
                <a:latin typeface="Poppins"/>
                <a:ea typeface="Poppins"/>
                <a:cs typeface="Poppins"/>
                <a:sym typeface="Poppins"/>
              </a:rPr>
              <a:t>β</a:t>
            </a:r>
            <a:r>
              <a:rPr lang="en-US" sz="616" spc="14">
                <a:solidFill>
                  <a:srgbClr val="000000"/>
                </a:solidFill>
                <a:latin typeface="Poppins Light"/>
                <a:ea typeface="Poppins Light"/>
                <a:cs typeface="Poppins Light"/>
                <a:sym typeface="Poppins Light"/>
              </a:rPr>
              <a:t>-IL1R signaling is involved in the stimulatory effects triggered by hypoxia in breast cancer cells and cancer-associated fibroblasts (CAFs). Journal of experimental &amp; clinical cancer research : CR, 39(1), 153. https://doi.org/10.1186/s13046- 020-01667-y</a:t>
            </a:r>
          </a:p>
        </p:txBody>
      </p:sp>
      <p:sp>
        <p:nvSpPr>
          <p:cNvPr name="TextBox 7" id="7"/>
          <p:cNvSpPr txBox="true"/>
          <p:nvPr/>
        </p:nvSpPr>
        <p:spPr>
          <a:xfrm rot="0">
            <a:off x="9192692" y="9799663"/>
            <a:ext cx="23946" cy="121558"/>
          </a:xfrm>
          <a:prstGeom prst="rect">
            <a:avLst/>
          </a:prstGeom>
        </p:spPr>
        <p:txBody>
          <a:bodyPr anchor="t" rtlCol="false" tIns="0" lIns="0" bIns="0" rIns="0">
            <a:spAutoFit/>
          </a:bodyPr>
          <a:lstStyle/>
          <a:p>
            <a:pPr algn="l">
              <a:lnSpc>
                <a:spcPts val="918"/>
              </a:lnSpc>
            </a:pPr>
            <a:r>
              <a:rPr lang="en-US" sz="616">
                <a:solidFill>
                  <a:srgbClr val="000000"/>
                </a:solidFill>
                <a:latin typeface="Poppins Light"/>
                <a:ea typeface="Poppins Light"/>
                <a:cs typeface="Poppins Light"/>
                <a:sym typeface="Poppins Light"/>
              </a:rPr>
              <a:t>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6799659" y="575805"/>
            <a:ext cx="9133875" cy="8592741"/>
          </a:xfrm>
          <a:prstGeom prst="rect">
            <a:avLst/>
          </a:prstGeom>
        </p:spPr>
        <p:txBody>
          <a:bodyPr anchor="t" rtlCol="false" tIns="0" lIns="0" bIns="0" rIns="0">
            <a:spAutoFit/>
          </a:bodyPr>
          <a:lstStyle/>
          <a:p>
            <a:pPr algn="l">
              <a:lnSpc>
                <a:spcPts val="3374"/>
              </a:lnSpc>
            </a:pPr>
            <a:r>
              <a:rPr lang="en-US" sz="2297" spc="57">
                <a:solidFill>
                  <a:srgbClr val="000000"/>
                </a:solidFill>
                <a:latin typeface="Poppins Light"/>
                <a:ea typeface="Poppins Light"/>
                <a:cs typeface="Poppins Light"/>
                <a:sym typeface="Poppins Light"/>
              </a:rPr>
              <a:t>Aim: To identify important genes(IL1B) from the cervical cancer dataset, study its mechanism and the protein-ligand, protein-protein interaction of those genes followedby MD simulation Objectives: ➢ To identify the important genesinvolved in Cervicalcancer at differentstages. ➢ To identify functionalities and mechanism of the important genes(IL1B). ➢ To understand the interactionbetween Interleukin - 1 Beta and Type-1interleukin-1 receptor ➢ To identify drugs and diseasesinvolved with the genes. ➢ To study the interaction between Interleukin - 1 Beta and Type-1 interleukin- 1 receptor (1ITB)complex with different Chemical Compounds.</a:t>
            </a:r>
          </a:p>
        </p:txBody>
      </p:sp>
      <p:sp>
        <p:nvSpPr>
          <p:cNvPr name="TextBox 3" id="3"/>
          <p:cNvSpPr txBox="true"/>
          <p:nvPr/>
        </p:nvSpPr>
        <p:spPr>
          <a:xfrm rot="0">
            <a:off x="1326213" y="1057894"/>
            <a:ext cx="4332808" cy="2037778"/>
          </a:xfrm>
          <a:prstGeom prst="rect">
            <a:avLst/>
          </a:prstGeom>
        </p:spPr>
        <p:txBody>
          <a:bodyPr anchor="t" rtlCol="false" tIns="0" lIns="0" bIns="0" rIns="0">
            <a:spAutoFit/>
          </a:bodyPr>
          <a:lstStyle/>
          <a:p>
            <a:pPr algn="l">
              <a:lnSpc>
                <a:spcPts val="7422"/>
              </a:lnSpc>
            </a:pPr>
            <a:r>
              <a:rPr lang="en-US" sz="6237">
                <a:solidFill>
                  <a:srgbClr val="000000"/>
                </a:solidFill>
                <a:latin typeface="Poppins"/>
                <a:ea typeface="Poppins"/>
                <a:cs typeface="Poppins"/>
                <a:sym typeface="Poppins"/>
              </a:rPr>
              <a:t>Aim and 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4256075" y="1028700"/>
            <a:ext cx="9772650" cy="8677275"/>
          </a:xfrm>
          <a:custGeom>
            <a:avLst/>
            <a:gdLst/>
            <a:ahLst/>
            <a:cxnLst/>
            <a:rect r="r" b="b" t="t" l="l"/>
            <a:pathLst>
              <a:path h="8677275" w="9772650">
                <a:moveTo>
                  <a:pt x="0" y="0"/>
                </a:moveTo>
                <a:lnTo>
                  <a:pt x="9772650" y="0"/>
                </a:lnTo>
                <a:lnTo>
                  <a:pt x="9772650" y="8677275"/>
                </a:lnTo>
                <a:lnTo>
                  <a:pt x="0" y="8677275"/>
                </a:lnTo>
                <a:lnTo>
                  <a:pt x="0" y="0"/>
                </a:lnTo>
                <a:close/>
              </a:path>
            </a:pathLst>
          </a:custGeom>
          <a:blipFill>
            <a:blip r:embed="rId2"/>
            <a:stretch>
              <a:fillRect l="-539" t="0" r="-4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6214167" y="1816922"/>
            <a:ext cx="5857875" cy="6648450"/>
          </a:xfrm>
          <a:custGeom>
            <a:avLst/>
            <a:gdLst/>
            <a:ahLst/>
            <a:cxnLst/>
            <a:rect r="r" b="b" t="t" l="l"/>
            <a:pathLst>
              <a:path h="6648450" w="5857875">
                <a:moveTo>
                  <a:pt x="0" y="0"/>
                </a:moveTo>
                <a:lnTo>
                  <a:pt x="5857875" y="0"/>
                </a:lnTo>
                <a:lnTo>
                  <a:pt x="5857875" y="6648450"/>
                </a:lnTo>
                <a:lnTo>
                  <a:pt x="0" y="664845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DAGjKbjelac</dc:identifier>
  <dcterms:modified xsi:type="dcterms:W3CDTF">2011-08-01T06:04:30Z</dcterms:modified>
  <cp:revision>1</cp:revision>
  <dc:title>COMPARATIVE ANALYSIS OF IL1B FOR DIFFERENT STAGE OF CERVICAL CANCER USING ANTI-PAPILLOMA VIRAL DRUGS.pdf</dc:title>
</cp:coreProperties>
</file>